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  <p:sldMasterId id="2147483840" r:id="rId5"/>
    <p:sldMasterId id="2147483843" r:id="rId6"/>
    <p:sldMasterId id="2147483863" r:id="rId7"/>
  </p:sldMasterIdLst>
  <p:notesMasterIdLst>
    <p:notesMasterId r:id="rId28"/>
  </p:notesMasterIdLst>
  <p:handoutMasterIdLst>
    <p:handoutMasterId r:id="rId29"/>
  </p:handoutMasterIdLst>
  <p:sldIdLst>
    <p:sldId id="10707" r:id="rId8"/>
    <p:sldId id="490" r:id="rId9"/>
    <p:sldId id="2147374044" r:id="rId10"/>
    <p:sldId id="2147374072" r:id="rId11"/>
    <p:sldId id="2147374046" r:id="rId12"/>
    <p:sldId id="11006" r:id="rId13"/>
    <p:sldId id="1637155595" r:id="rId14"/>
    <p:sldId id="2147374039" r:id="rId15"/>
    <p:sldId id="2147374047" r:id="rId16"/>
    <p:sldId id="10653" r:id="rId17"/>
    <p:sldId id="10657" r:id="rId18"/>
    <p:sldId id="2147374068" r:id="rId19"/>
    <p:sldId id="2147374066" r:id="rId20"/>
    <p:sldId id="1637155599" r:id="rId21"/>
    <p:sldId id="10699" r:id="rId22"/>
    <p:sldId id="2147374067" r:id="rId23"/>
    <p:sldId id="1637155608" r:id="rId24"/>
    <p:sldId id="10667" r:id="rId25"/>
    <p:sldId id="1637155589" r:id="rId26"/>
    <p:sldId id="10669" r:id="rId27"/>
  </p:sldIdLst>
  <p:sldSz cx="9144000" cy="5143500" type="screen16x9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L" id="{FAEDBABF-F17B-4944-8693-0A0456A6E578}">
          <p14:sldIdLst>
            <p14:sldId id="10707"/>
            <p14:sldId id="490"/>
            <p14:sldId id="2147374044"/>
            <p14:sldId id="2147374072"/>
            <p14:sldId id="2147374046"/>
            <p14:sldId id="11006"/>
            <p14:sldId id="1637155595"/>
            <p14:sldId id="2147374039"/>
            <p14:sldId id="2147374047"/>
            <p14:sldId id="10653"/>
            <p14:sldId id="10657"/>
            <p14:sldId id="2147374068"/>
            <p14:sldId id="2147374066"/>
            <p14:sldId id="1637155599"/>
            <p14:sldId id="10699"/>
            <p14:sldId id="2147374067"/>
            <p14:sldId id="1637155608"/>
            <p14:sldId id="10667"/>
            <p14:sldId id="1637155589"/>
            <p14:sldId id="10669"/>
          </p14:sldIdLst>
        </p14:section>
      </p14:sectionLst>
    </p:ext>
    <p:ext uri="{EFAFB233-063F-42B5-8137-9DF3F51BA10A}">
      <p15:sldGuideLst xmlns:p15="http://schemas.microsoft.com/office/powerpoint/2012/main"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Microsoft Office" initials="UMO" lastIdx="20" clrIdx="0"/>
  <p:cmAuthor id="2" name="Charlotte ROBILLARD" initials="CR" lastIdx="101" clrIdx="1"/>
  <p:cmAuthor id="3" name="Juliette Gayraud" initials="JG" lastIdx="26" clrIdx="2">
    <p:extLst>
      <p:ext uri="{19B8F6BF-5375-455C-9EA6-DF929625EA0E}">
        <p15:presenceInfo xmlns:p15="http://schemas.microsoft.com/office/powerpoint/2012/main" userId="S::juliette.gayraud@globalservs.com::f82dd947-3e84-4083-89c6-a34d23cb01d1" providerId="AD"/>
      </p:ext>
    </p:extLst>
  </p:cmAuthor>
  <p:cmAuthor id="4" name="Sylvie Borias" initials="SB" lastIdx="19" clrIdx="3">
    <p:extLst>
      <p:ext uri="{19B8F6BF-5375-455C-9EA6-DF929625EA0E}">
        <p15:presenceInfo xmlns:p15="http://schemas.microsoft.com/office/powerpoint/2012/main" userId="S::SBORIAS@groupe-bel.com::557e38e2-2eae-4fb6-a568-ba44967257c1" providerId="AD"/>
      </p:ext>
    </p:extLst>
  </p:cmAuthor>
  <p:cmAuthor id="5" name="Lise FAVRET" initials="LF" lastIdx="15" clrIdx="4">
    <p:extLst>
      <p:ext uri="{19B8F6BF-5375-455C-9EA6-DF929625EA0E}">
        <p15:presenceInfo xmlns:p15="http://schemas.microsoft.com/office/powerpoint/2012/main" userId="S::lfavret@groupe-bel.com::9ce0f373-7eb8-4b93-8968-fd47c8ce5699" providerId="AD"/>
      </p:ext>
    </p:extLst>
  </p:cmAuthor>
  <p:cmAuthor id="6" name="Valérie BERREBI" initials="VB" lastIdx="6" clrIdx="5">
    <p:extLst>
      <p:ext uri="{19B8F6BF-5375-455C-9EA6-DF929625EA0E}">
        <p15:presenceInfo xmlns:p15="http://schemas.microsoft.com/office/powerpoint/2012/main" userId="S::vberrebi@groupe-bel.com::5b4c49ce-b676-4762-b247-0450cba3b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24D"/>
    <a:srgbClr val="93C950"/>
    <a:srgbClr val="00553D"/>
    <a:srgbClr val="01A7CC"/>
    <a:srgbClr val="C7524C"/>
    <a:srgbClr val="E33E36"/>
    <a:srgbClr val="F8F8F8"/>
    <a:srgbClr val="EEEEEE"/>
    <a:srgbClr val="EDED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70"/>
    <p:restoredTop sz="74845"/>
  </p:normalViewPr>
  <p:slideViewPr>
    <p:cSldViewPr snapToGrid="0">
      <p:cViewPr varScale="1">
        <p:scale>
          <a:sx n="85" d="100"/>
          <a:sy n="85" d="100"/>
        </p:scale>
        <p:origin x="1387" y="53"/>
      </p:cViewPr>
      <p:guideLst>
        <p:guide orient="horz" pos="31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6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yan NEYTCHEV" userId="e59998bd-48e2-4acb-a1c8-96cc14702145" providerId="ADAL" clId="{EBCC810B-ECB6-41DF-99D4-5FBE6AE0184A}"/>
    <pc:docChg chg="delSld delMainMaster modSection">
      <pc:chgData name="Boyan NEYTCHEV" userId="e59998bd-48e2-4acb-a1c8-96cc14702145" providerId="ADAL" clId="{EBCC810B-ECB6-41DF-99D4-5FBE6AE0184A}" dt="2022-11-10T07:33:30.849" v="6" actId="47"/>
      <pc:docMkLst>
        <pc:docMk/>
      </pc:docMkLst>
      <pc:sldChg chg="del">
        <pc:chgData name="Boyan NEYTCHEV" userId="e59998bd-48e2-4acb-a1c8-96cc14702145" providerId="ADAL" clId="{EBCC810B-ECB6-41DF-99D4-5FBE6AE0184A}" dt="2022-11-10T07:33:30.849" v="6" actId="47"/>
        <pc:sldMkLst>
          <pc:docMk/>
          <pc:sldMk cId="3481290790" sldId="942"/>
        </pc:sldMkLst>
      </pc:sldChg>
      <pc:sldChg chg="del">
        <pc:chgData name="Boyan NEYTCHEV" userId="e59998bd-48e2-4acb-a1c8-96cc14702145" providerId="ADAL" clId="{EBCC810B-ECB6-41DF-99D4-5FBE6AE0184A}" dt="2022-11-10T07:33:19.368" v="2" actId="47"/>
        <pc:sldMkLst>
          <pc:docMk/>
          <pc:sldMk cId="2357175524" sldId="2145705416"/>
        </pc:sldMkLst>
      </pc:sldChg>
      <pc:sldChg chg="del">
        <pc:chgData name="Boyan NEYTCHEV" userId="e59998bd-48e2-4acb-a1c8-96cc14702145" providerId="ADAL" clId="{EBCC810B-ECB6-41DF-99D4-5FBE6AE0184A}" dt="2022-11-10T07:33:16.604" v="1" actId="47"/>
        <pc:sldMkLst>
          <pc:docMk/>
          <pc:sldMk cId="91136876" sldId="2145705544"/>
        </pc:sldMkLst>
      </pc:sldChg>
      <pc:sldChg chg="del">
        <pc:chgData name="Boyan NEYTCHEV" userId="e59998bd-48e2-4acb-a1c8-96cc14702145" providerId="ADAL" clId="{EBCC810B-ECB6-41DF-99D4-5FBE6AE0184A}" dt="2022-11-10T07:33:30.849" v="6" actId="47"/>
        <pc:sldMkLst>
          <pc:docMk/>
          <pc:sldMk cId="379284963" sldId="2147374069"/>
        </pc:sldMkLst>
      </pc:sldChg>
      <pc:sldChg chg="del">
        <pc:chgData name="Boyan NEYTCHEV" userId="e59998bd-48e2-4acb-a1c8-96cc14702145" providerId="ADAL" clId="{EBCC810B-ECB6-41DF-99D4-5FBE6AE0184A}" dt="2022-11-10T07:33:21.743" v="4" actId="47"/>
        <pc:sldMkLst>
          <pc:docMk/>
          <pc:sldMk cId="1776380138" sldId="2147374070"/>
        </pc:sldMkLst>
      </pc:sldChg>
      <pc:sldChg chg="del">
        <pc:chgData name="Boyan NEYTCHEV" userId="e59998bd-48e2-4acb-a1c8-96cc14702145" providerId="ADAL" clId="{EBCC810B-ECB6-41DF-99D4-5FBE6AE0184A}" dt="2022-11-10T07:33:30.849" v="6" actId="47"/>
        <pc:sldMkLst>
          <pc:docMk/>
          <pc:sldMk cId="1410946301" sldId="2147374071"/>
        </pc:sldMkLst>
      </pc:sldChg>
      <pc:sldChg chg="del">
        <pc:chgData name="Boyan NEYTCHEV" userId="e59998bd-48e2-4acb-a1c8-96cc14702145" providerId="ADAL" clId="{EBCC810B-ECB6-41DF-99D4-5FBE6AE0184A}" dt="2022-11-10T07:33:21.037" v="3" actId="47"/>
        <pc:sldMkLst>
          <pc:docMk/>
          <pc:sldMk cId="2686848621" sldId="2147469782"/>
        </pc:sldMkLst>
      </pc:sldChg>
      <pc:sldChg chg="del">
        <pc:chgData name="Boyan NEYTCHEV" userId="e59998bd-48e2-4acb-a1c8-96cc14702145" providerId="ADAL" clId="{EBCC810B-ECB6-41DF-99D4-5FBE6AE0184A}" dt="2022-11-10T07:33:23.115" v="5" actId="47"/>
        <pc:sldMkLst>
          <pc:docMk/>
          <pc:sldMk cId="3136801360" sldId="2147469783"/>
        </pc:sldMkLst>
      </pc:sldChg>
      <pc:sldChg chg="del">
        <pc:chgData name="Boyan NEYTCHEV" userId="e59998bd-48e2-4acb-a1c8-96cc14702145" providerId="ADAL" clId="{EBCC810B-ECB6-41DF-99D4-5FBE6AE0184A}" dt="2022-11-10T07:33:15.786" v="0" actId="47"/>
        <pc:sldMkLst>
          <pc:docMk/>
          <pc:sldMk cId="1402771825" sldId="2147469784"/>
        </pc:sldMkLst>
      </pc:sldChg>
      <pc:sldMasterChg chg="delSldLayout">
        <pc:chgData name="Boyan NEYTCHEV" userId="e59998bd-48e2-4acb-a1c8-96cc14702145" providerId="ADAL" clId="{EBCC810B-ECB6-41DF-99D4-5FBE6AE0184A}" dt="2022-11-10T07:33:30.849" v="6" actId="47"/>
        <pc:sldMasterMkLst>
          <pc:docMk/>
          <pc:sldMasterMk cId="0" sldId="2147483667"/>
        </pc:sldMasterMkLst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0" sldId="2147483667"/>
            <pc:sldLayoutMk cId="3128218152" sldId="2147483886"/>
          </pc:sldLayoutMkLst>
        </pc:sldLayoutChg>
      </pc:sldMasterChg>
      <pc:sldMasterChg chg="del delSldLayout">
        <pc:chgData name="Boyan NEYTCHEV" userId="e59998bd-48e2-4acb-a1c8-96cc14702145" providerId="ADAL" clId="{EBCC810B-ECB6-41DF-99D4-5FBE6AE0184A}" dt="2022-11-10T07:33:30.849" v="6" actId="47"/>
        <pc:sldMasterMkLst>
          <pc:docMk/>
          <pc:sldMasterMk cId="1933389531" sldId="2147483888"/>
        </pc:sldMasterMkLst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1144313385" sldId="2147483889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4091363565" sldId="2147483890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3167003798" sldId="2147483891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3164527876" sldId="2147483892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3587492324" sldId="2147483893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2469525435" sldId="2147483894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2783220497" sldId="2147483895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2299967084" sldId="2147483896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3164740935" sldId="2147483897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1039862950" sldId="2147483898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3381265395" sldId="2147483899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272750899" sldId="2147483900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3385095308" sldId="2147483901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3000252769" sldId="2147483902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2477396176" sldId="2147483903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865776461" sldId="2147483904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2201573814" sldId="2147483905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91329648" sldId="2147483906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761074101" sldId="2147483907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128057414" sldId="2147483908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2126313036" sldId="2147483909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3800242033" sldId="2147483910"/>
          </pc:sldLayoutMkLst>
        </pc:sldLayoutChg>
        <pc:sldLayoutChg chg="del">
          <pc:chgData name="Boyan NEYTCHEV" userId="e59998bd-48e2-4acb-a1c8-96cc14702145" providerId="ADAL" clId="{EBCC810B-ECB6-41DF-99D4-5FBE6AE0184A}" dt="2022-11-10T07:33:30.849" v="6" actId="47"/>
          <pc:sldLayoutMkLst>
            <pc:docMk/>
            <pc:sldMasterMk cId="1933389531" sldId="2147483888"/>
            <pc:sldLayoutMk cId="270764713" sldId="2147483911"/>
          </pc:sldLayoutMkLst>
        </pc:sldLayoutChg>
      </pc:sldMasterChg>
      <pc:sldMasterChg chg="del delSldLayout">
        <pc:chgData name="Boyan NEYTCHEV" userId="e59998bd-48e2-4acb-a1c8-96cc14702145" providerId="ADAL" clId="{EBCC810B-ECB6-41DF-99D4-5FBE6AE0184A}" dt="2022-11-10T07:33:21.037" v="3" actId="47"/>
        <pc:sldMasterMkLst>
          <pc:docMk/>
          <pc:sldMasterMk cId="3794998665" sldId="2147483912"/>
        </pc:sldMasterMkLst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2999638350" sldId="2147483913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4048500378" sldId="2147483914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2055799294" sldId="2147483915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906166550" sldId="2147483916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1654642234" sldId="2147483917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1990728999" sldId="2147483918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1737667267" sldId="2147483919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2075918594" sldId="2147483920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23098773" sldId="2147483921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1392668116" sldId="2147483922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1156603962" sldId="2147483923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550980924" sldId="2147483924"/>
          </pc:sldLayoutMkLst>
        </pc:sldLayoutChg>
        <pc:sldLayoutChg chg="del">
          <pc:chgData name="Boyan NEYTCHEV" userId="e59998bd-48e2-4acb-a1c8-96cc14702145" providerId="ADAL" clId="{EBCC810B-ECB6-41DF-99D4-5FBE6AE0184A}" dt="2022-11-10T07:33:21.037" v="3" actId="47"/>
          <pc:sldLayoutMkLst>
            <pc:docMk/>
            <pc:sldMasterMk cId="3794998665" sldId="2147483912"/>
            <pc:sldLayoutMk cId="2273784374" sldId="214748392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C40D1A-55A4-41F7-8B2B-6256D02F61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589" y="0"/>
            <a:ext cx="2950678" cy="498049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/>
            </a:lvl1pPr>
          </a:lstStyle>
          <a:p>
            <a:fld id="{874505E9-1A1C-42DD-9B76-DEEFDC1EED11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E092C4-EB9E-423D-AAC3-146D17F45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876"/>
            <a:ext cx="2950678" cy="498049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53754C-FB5A-4541-A646-8438A28FCA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589" y="9442876"/>
            <a:ext cx="2950678" cy="498049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/>
            </a:lvl1pPr>
          </a:lstStyle>
          <a:p>
            <a:fld id="{779D6564-5EC4-40D0-8E00-101784F8EC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996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00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Repartir du RI.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250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 destination des fournisseurs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3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3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411CC-FC6D-4CF3-B8B5-B7466E62A4CE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83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96B691-BEE8-6088-C4C6-E78D89688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 pilier = un exemple</a:t>
            </a:r>
          </a:p>
        </p:txBody>
      </p:sp>
    </p:spTree>
    <p:extLst>
      <p:ext uri="{BB962C8B-B14F-4D97-AF65-F5344CB8AC3E}">
        <p14:creationId xmlns:p14="http://schemas.microsoft.com/office/powerpoint/2010/main" val="4105371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Simplification des formulations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3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883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39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3493">
              <a:defRPr/>
            </a:pPr>
            <a:fld id="{F29411CC-FC6D-4CF3-B8B5-B7466E62A4CE}" type="slidenum">
              <a:rPr lang="fr-FR">
                <a:solidFill>
                  <a:prstClr val="black"/>
                </a:solidFill>
              </a:rPr>
              <a:pPr defTabSz="883493">
                <a:defRPr/>
              </a:pPr>
              <a:t>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81C49E-81EB-4572-A85B-7C421AD31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72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3493">
              <a:defRPr/>
            </a:pPr>
            <a:fld id="{1B06CD8F-B7ED-4A05-9FB1-A01CC0EF02CC}" type="slidenum">
              <a:rPr lang="fr-FR">
                <a:solidFill>
                  <a:prstClr val="black"/>
                </a:solidFill>
              </a:rPr>
              <a:pPr defTabSz="883493">
                <a:defRPr/>
              </a:pPr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58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3493">
              <a:defRPr/>
            </a:pPr>
            <a:fld id="{1B06CD8F-B7ED-4A05-9FB1-A01CC0EF02CC}" type="slidenum">
              <a:rPr lang="fr-FR">
                <a:solidFill>
                  <a:prstClr val="black"/>
                </a:solidFill>
              </a:rPr>
              <a:pPr defTabSz="883493">
                <a:defRPr/>
              </a:pPr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8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en-US"/>
              <a:t>Better map to find</a:t>
            </a:r>
          </a:p>
          <a:p>
            <a:endParaRPr lang="de-AT" altLang="en-US"/>
          </a:p>
          <a:p>
            <a:r>
              <a:rPr lang="de-AT" altLang="en-US"/>
              <a:t>Animate</a:t>
            </a:r>
            <a:endParaRPr lang="cs-CZ" altLang="en-US"/>
          </a:p>
          <a:p>
            <a:endParaRPr lang="cs-CZ" altLang="en-US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61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61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61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619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E9A94D-5D07-4E48-8664-8BCAEDD66202}" type="slidenum"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86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99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3493">
              <a:defRPr/>
            </a:pPr>
            <a:fld id="{F29411CC-FC6D-4CF3-B8B5-B7466E62A4CE}" type="slidenum">
              <a:rPr lang="fr-FR">
                <a:solidFill>
                  <a:prstClr val="black"/>
                </a:solidFill>
              </a:rPr>
              <a:pPr defTabSz="883493"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72A71D-68BD-A1DD-8963-19935F6EF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12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55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2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Reprendre la chrono du RI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04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Dont un dénominateur commun est la portion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97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Dont un dénominateur commun est la portion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44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E6AF5-FBD2-584E-A2EB-EE2F1A5D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60C54-1BCB-604F-8BF4-B453B776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CE3FA-5443-A446-9B71-00B4FA46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91636-1F0D-8543-A2FA-388462CFB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114" y="351736"/>
            <a:ext cx="7721342" cy="431936"/>
          </a:xfrm>
        </p:spPr>
        <p:txBody>
          <a:bodyPr anchor="ctr"/>
          <a:lstStyle>
            <a:lvl1pPr>
              <a:defRPr b="1" spc="200" baseline="0">
                <a:solidFill>
                  <a:schemeClr val="bg2"/>
                </a:solidFill>
                <a:effectLst>
                  <a:outerShdw dist="38100" dir="8100000" algn="tr" rotWithShape="0">
                    <a:schemeClr val="accent6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4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5039085-BCD4-49A4-874F-9D34748A78AF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2952936"/>
          </a:xfrm>
          <a:custGeom>
            <a:avLst/>
            <a:gdLst>
              <a:gd name="connsiteX0" fmla="*/ 445 w 9144000"/>
              <a:gd name="connsiteY0" fmla="*/ 0 h 2952936"/>
              <a:gd name="connsiteX1" fmla="*/ 9143556 w 9144000"/>
              <a:gd name="connsiteY1" fmla="*/ 0 h 2952936"/>
              <a:gd name="connsiteX2" fmla="*/ 9143556 w 9144000"/>
              <a:gd name="connsiteY2" fmla="*/ 878832 h 2952936"/>
              <a:gd name="connsiteX3" fmla="*/ 9144000 w 9144000"/>
              <a:gd name="connsiteY3" fmla="*/ 878832 h 2952936"/>
              <a:gd name="connsiteX4" fmla="*/ 9144000 w 9144000"/>
              <a:gd name="connsiteY4" fmla="*/ 2454173 h 2952936"/>
              <a:gd name="connsiteX5" fmla="*/ 4292412 w 9144000"/>
              <a:gd name="connsiteY5" fmla="*/ 2571698 h 2952936"/>
              <a:gd name="connsiteX6" fmla="*/ 0 w 9144000"/>
              <a:gd name="connsiteY6" fmla="*/ 2952936 h 2952936"/>
              <a:gd name="connsiteX7" fmla="*/ 0 w 9144000"/>
              <a:gd name="connsiteY7" fmla="*/ 878832 h 2952936"/>
              <a:gd name="connsiteX8" fmla="*/ 445 w 9144000"/>
              <a:gd name="connsiteY8" fmla="*/ 878832 h 29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952936">
                <a:moveTo>
                  <a:pt x="445" y="0"/>
                </a:moveTo>
                <a:lnTo>
                  <a:pt x="9143556" y="0"/>
                </a:lnTo>
                <a:lnTo>
                  <a:pt x="9143556" y="878832"/>
                </a:lnTo>
                <a:lnTo>
                  <a:pt x="9144000" y="878832"/>
                </a:lnTo>
                <a:lnTo>
                  <a:pt x="9144000" y="2454173"/>
                </a:lnTo>
                <a:cubicBezTo>
                  <a:pt x="7363592" y="2063380"/>
                  <a:pt x="5150704" y="2512458"/>
                  <a:pt x="4292412" y="2571698"/>
                </a:cubicBezTo>
                <a:cubicBezTo>
                  <a:pt x="3663697" y="2615650"/>
                  <a:pt x="1614656" y="2905162"/>
                  <a:pt x="0" y="2952936"/>
                </a:cubicBezTo>
                <a:lnTo>
                  <a:pt x="0" y="878832"/>
                </a:lnTo>
                <a:lnTo>
                  <a:pt x="445" y="8788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Mettre à l’arrière plan)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04600" y="1468388"/>
            <a:ext cx="2134800" cy="213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63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E6AF5-FBD2-584E-A2EB-EE2F1A5D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60C54-1BCB-604F-8BF4-B453B776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CE3FA-5443-A446-9B71-00B4FA46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91636-1F0D-8543-A2FA-388462CFB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114" y="351736"/>
            <a:ext cx="6766190" cy="431936"/>
          </a:xfrm>
        </p:spPr>
        <p:txBody>
          <a:bodyPr/>
          <a:lstStyle>
            <a:lvl1pPr>
              <a:defRPr b="0" spc="200" baseline="0">
                <a:effectLst>
                  <a:outerShdw dist="38100" dir="8100000" algn="tr" rotWithShape="0">
                    <a:schemeClr val="accent6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0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143FE6-C642-4FEF-9832-FDB69E31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074E-D582-46A6-91DA-BCA08BE8E0F1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20035B-11F6-4121-BFC4-89447D2E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7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51"/>
            <a:ext cx="8229600" cy="3371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7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E6AF5-FBD2-584E-A2EB-EE2F1A5D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60C54-1BCB-604F-8BF4-B453B776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CE3FA-5443-A446-9B71-00B4FA46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91636-1F0D-8543-A2FA-388462CFB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114" y="351736"/>
            <a:ext cx="7721342" cy="431936"/>
          </a:xfrm>
        </p:spPr>
        <p:txBody>
          <a:bodyPr anchor="ctr"/>
          <a:lstStyle>
            <a:lvl1pPr>
              <a:defRPr b="1" spc="200" baseline="0">
                <a:solidFill>
                  <a:schemeClr val="bg2"/>
                </a:solidFill>
                <a:effectLst>
                  <a:outerShdw dist="38100" dir="8100000" algn="tr" rotWithShape="0">
                    <a:schemeClr val="accent6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4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404000" y="4567500"/>
            <a:ext cx="7740000" cy="57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81686" cy="43193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Date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14 mai 2020 - Assemblée Générale Unibel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7281686" cy="50986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1287460"/>
            <a:ext cx="7281686" cy="3480534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sz="1000" b="0" cap="none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0"/>
            <a:endParaRPr lang="fr-FR" noProof="0"/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du texte 2"/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8236800" y="4320000"/>
            <a:ext cx="712800" cy="712800"/>
          </a:xfr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74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E6AF5-FBD2-584E-A2EB-EE2F1A5D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60C54-1BCB-604F-8BF4-B453B776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CE3FA-5443-A446-9B71-00B4FA46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09E2CDA-03F0-2C4A-A46F-637631C241F3}"/>
              </a:ext>
            </a:extLst>
          </p:cNvPr>
          <p:cNvSpPr/>
          <p:nvPr userDrawn="1"/>
        </p:nvSpPr>
        <p:spPr>
          <a:xfrm>
            <a:off x="604902" y="267494"/>
            <a:ext cx="740421" cy="752918"/>
          </a:xfrm>
          <a:custGeom>
            <a:avLst/>
            <a:gdLst>
              <a:gd name="connsiteX0" fmla="*/ 1506435 w 1504950"/>
              <a:gd name="connsiteY0" fmla="*/ 767828 h 1530350"/>
              <a:gd name="connsiteX1" fmla="*/ 1314265 w 1504950"/>
              <a:gd name="connsiteY1" fmla="*/ 1312156 h 1530350"/>
              <a:gd name="connsiteX2" fmla="*/ 700658 w 1504950"/>
              <a:gd name="connsiteY2" fmla="*/ 1527028 h 1530350"/>
              <a:gd name="connsiteX3" fmla="*/ 271893 w 1504950"/>
              <a:gd name="connsiteY3" fmla="*/ 1379104 h 1530350"/>
              <a:gd name="connsiteX4" fmla="*/ 61384 w 1504950"/>
              <a:gd name="connsiteY4" fmla="*/ 1092637 h 1530350"/>
              <a:gd name="connsiteX5" fmla="*/ 13461 w 1504950"/>
              <a:gd name="connsiteY5" fmla="*/ 890237 h 1530350"/>
              <a:gd name="connsiteX6" fmla="*/ 155853 w 1504950"/>
              <a:gd name="connsiteY6" fmla="*/ 286072 h 1530350"/>
              <a:gd name="connsiteX7" fmla="*/ 668190 w 1504950"/>
              <a:gd name="connsiteY7" fmla="*/ 1598 h 1530350"/>
              <a:gd name="connsiteX8" fmla="*/ 1061014 w 1504950"/>
              <a:gd name="connsiteY8" fmla="*/ 81450 h 1530350"/>
              <a:gd name="connsiteX9" fmla="*/ 1335753 w 1504950"/>
              <a:gd name="connsiteY9" fmla="*/ 263174 h 1530350"/>
              <a:gd name="connsiteX10" fmla="*/ 1498231 w 1504950"/>
              <a:gd name="connsiteY10" fmla="*/ 662964 h 1530350"/>
              <a:gd name="connsiteX11" fmla="*/ 1506435 w 1504950"/>
              <a:gd name="connsiteY11" fmla="*/ 767828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4950" h="1530350">
                <a:moveTo>
                  <a:pt x="1506435" y="767828"/>
                </a:moveTo>
                <a:cubicBezTo>
                  <a:pt x="1509673" y="986211"/>
                  <a:pt x="1458842" y="1170811"/>
                  <a:pt x="1314265" y="1312156"/>
                </a:cubicBezTo>
                <a:cubicBezTo>
                  <a:pt x="1146091" y="1476570"/>
                  <a:pt x="939088" y="1552561"/>
                  <a:pt x="700658" y="1527028"/>
                </a:cubicBezTo>
                <a:cubicBezTo>
                  <a:pt x="546524" y="1510517"/>
                  <a:pt x="402087" y="1466480"/>
                  <a:pt x="271893" y="1379104"/>
                </a:cubicBezTo>
                <a:cubicBezTo>
                  <a:pt x="166756" y="1308543"/>
                  <a:pt x="92798" y="1216366"/>
                  <a:pt x="61384" y="1092637"/>
                </a:cubicBezTo>
                <a:cubicBezTo>
                  <a:pt x="44322" y="1025434"/>
                  <a:pt x="26904" y="958207"/>
                  <a:pt x="13461" y="890237"/>
                </a:cubicBezTo>
                <a:cubicBezTo>
                  <a:pt x="-30564" y="667631"/>
                  <a:pt x="37679" y="471054"/>
                  <a:pt x="155853" y="286072"/>
                </a:cubicBezTo>
                <a:cubicBezTo>
                  <a:pt x="275614" y="98614"/>
                  <a:pt x="450429" y="15162"/>
                  <a:pt x="668190" y="1598"/>
                </a:cubicBezTo>
                <a:cubicBezTo>
                  <a:pt x="807801" y="-7095"/>
                  <a:pt x="937068" y="19690"/>
                  <a:pt x="1061014" y="81450"/>
                </a:cubicBezTo>
                <a:cubicBezTo>
                  <a:pt x="1160099" y="130821"/>
                  <a:pt x="1259851" y="178744"/>
                  <a:pt x="1335753" y="263174"/>
                </a:cubicBezTo>
                <a:cubicBezTo>
                  <a:pt x="1438045" y="376960"/>
                  <a:pt x="1481816" y="514482"/>
                  <a:pt x="1498231" y="662964"/>
                </a:cubicBezTo>
                <a:cubicBezTo>
                  <a:pt x="1502746" y="703858"/>
                  <a:pt x="1504695" y="745038"/>
                  <a:pt x="1506435" y="767828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91636-1F0D-8543-A2FA-388462CFB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114" y="351736"/>
            <a:ext cx="6766190" cy="431936"/>
          </a:xfrm>
        </p:spPr>
        <p:txBody>
          <a:bodyPr/>
          <a:lstStyle>
            <a:lvl1pPr>
              <a:defRPr b="0" spc="200" baseline="0">
                <a:effectLst>
                  <a:outerShdw dist="38100" dir="8100000" algn="tr" rotWithShape="0">
                    <a:schemeClr val="accent6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42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gray">
          <a:xfrm>
            <a:off x="0" y="1687512"/>
            <a:ext cx="9144000" cy="3455988"/>
          </a:xfrm>
          <a:custGeom>
            <a:avLst/>
            <a:gdLst>
              <a:gd name="T0" fmla="*/ 9599 w 9599"/>
              <a:gd name="T1" fmla="*/ 409 h 3617"/>
              <a:gd name="T2" fmla="*/ 9599 w 9599"/>
              <a:gd name="T3" fmla="*/ 409 h 3617"/>
              <a:gd name="T4" fmla="*/ 4506 w 9599"/>
              <a:gd name="T5" fmla="*/ 532 h 3617"/>
              <a:gd name="T6" fmla="*/ 0 w 9599"/>
              <a:gd name="T7" fmla="*/ 931 h 3617"/>
              <a:gd name="T8" fmla="*/ 0 w 9599"/>
              <a:gd name="T9" fmla="*/ 3617 h 3617"/>
              <a:gd name="T10" fmla="*/ 9599 w 9599"/>
              <a:gd name="T11" fmla="*/ 3617 h 3617"/>
              <a:gd name="T12" fmla="*/ 9599 w 9599"/>
              <a:gd name="T13" fmla="*/ 409 h 3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617">
                <a:moveTo>
                  <a:pt x="9599" y="409"/>
                </a:moveTo>
                <a:lnTo>
                  <a:pt x="9599" y="409"/>
                </a:lnTo>
                <a:cubicBezTo>
                  <a:pt x="7730" y="0"/>
                  <a:pt x="5407" y="470"/>
                  <a:pt x="4506" y="532"/>
                </a:cubicBezTo>
                <a:cubicBezTo>
                  <a:pt x="3846" y="578"/>
                  <a:pt x="1695" y="881"/>
                  <a:pt x="0" y="931"/>
                </a:cubicBezTo>
                <a:lnTo>
                  <a:pt x="0" y="3617"/>
                </a:lnTo>
                <a:lnTo>
                  <a:pt x="9599" y="3617"/>
                </a:lnTo>
                <a:lnTo>
                  <a:pt x="9599" y="40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04600" y="1085226"/>
            <a:ext cx="2134800" cy="21348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4000" y="3966381"/>
            <a:ext cx="7236000" cy="576063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DATE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954000" y="3183817"/>
            <a:ext cx="7236000" cy="687251"/>
          </a:xfrm>
        </p:spPr>
        <p:txBody>
          <a:bodyPr/>
          <a:lstStyle>
            <a:lvl1pPr algn="ctr">
              <a:defRPr sz="225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5039085-BCD4-49A4-874F-9D34748A78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3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7CF06D3-AEBC-4B1E-9060-C385F64B7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20730"/>
            <a:ext cx="2952328" cy="5651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 rot="21436600">
            <a:off x="957458" y="280917"/>
            <a:ext cx="3606318" cy="431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23114" y="1239837"/>
            <a:ext cx="6768000" cy="3240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tabLst>
                <a:tab pos="3438000" algn="l"/>
              </a:tabLst>
              <a:defRPr sz="1350" cap="none" baseline="0"/>
            </a:lvl1pPr>
            <a:lvl2pPr marL="180000">
              <a:spcBef>
                <a:spcPts val="100"/>
              </a:spcBef>
              <a:tabLst>
                <a:tab pos="3438000" algn="l"/>
              </a:tabLst>
              <a:defRPr sz="1250" b="0"/>
            </a:lvl2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1264654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sz="1350"/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2128750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0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55114" y="2978746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1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5114" y="3363838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 algn="ctr">
              <a:defRPr sz="1350"/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2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55114" y="3745782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3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55114" y="4129300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sz="1350"/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9763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67E1FE5-7089-419A-B4E3-512F839BD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4087"/>
            <a:ext cx="9144000" cy="291941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955114" y="627534"/>
            <a:ext cx="1564658" cy="1307765"/>
          </a:xfrm>
        </p:spPr>
        <p:txBody>
          <a:bodyPr/>
          <a:lstStyle>
            <a:lvl1pPr>
              <a:defRPr sz="6800"/>
            </a:lvl1pPr>
          </a:lstStyle>
          <a:p>
            <a:r>
              <a:rPr lang="fr-FR" noProof="0"/>
              <a:t>00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4" y="3291830"/>
            <a:ext cx="3671887" cy="2016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450" cap="none" baseline="0"/>
            </a:lvl1pPr>
          </a:lstStyle>
          <a:p>
            <a:pPr lvl="0"/>
            <a:r>
              <a:rPr lang="fr-FR" noProof="0"/>
              <a:t>Titre </a:t>
            </a:r>
            <a:br>
              <a:rPr lang="fr-FR" noProof="0"/>
            </a:br>
            <a:r>
              <a:rPr lang="fr-FR" noProof="0"/>
              <a:t>du chapitre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60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ChangeAspect="1"/>
          </p:cNvSpPr>
          <p:nvPr userDrawn="1"/>
        </p:nvSpPr>
        <p:spPr bwMode="gray">
          <a:xfrm>
            <a:off x="0" y="1687512"/>
            <a:ext cx="9144000" cy="3455988"/>
          </a:xfrm>
          <a:custGeom>
            <a:avLst/>
            <a:gdLst>
              <a:gd name="T0" fmla="*/ 9599 w 9599"/>
              <a:gd name="T1" fmla="*/ 409 h 3617"/>
              <a:gd name="T2" fmla="*/ 9599 w 9599"/>
              <a:gd name="T3" fmla="*/ 409 h 3617"/>
              <a:gd name="T4" fmla="*/ 4506 w 9599"/>
              <a:gd name="T5" fmla="*/ 532 h 3617"/>
              <a:gd name="T6" fmla="*/ 0 w 9599"/>
              <a:gd name="T7" fmla="*/ 931 h 3617"/>
              <a:gd name="T8" fmla="*/ 0 w 9599"/>
              <a:gd name="T9" fmla="*/ 3617 h 3617"/>
              <a:gd name="T10" fmla="*/ 9599 w 9599"/>
              <a:gd name="T11" fmla="*/ 3617 h 3617"/>
              <a:gd name="T12" fmla="*/ 9599 w 9599"/>
              <a:gd name="T13" fmla="*/ 409 h 3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617">
                <a:moveTo>
                  <a:pt x="9599" y="409"/>
                </a:moveTo>
                <a:lnTo>
                  <a:pt x="9599" y="409"/>
                </a:lnTo>
                <a:cubicBezTo>
                  <a:pt x="7730" y="0"/>
                  <a:pt x="5407" y="470"/>
                  <a:pt x="4506" y="532"/>
                </a:cubicBezTo>
                <a:cubicBezTo>
                  <a:pt x="3846" y="578"/>
                  <a:pt x="1695" y="881"/>
                  <a:pt x="0" y="931"/>
                </a:cubicBezTo>
                <a:lnTo>
                  <a:pt x="0" y="3617"/>
                </a:lnTo>
                <a:lnTo>
                  <a:pt x="9599" y="3617"/>
                </a:lnTo>
                <a:lnTo>
                  <a:pt x="9599" y="409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04600" y="1085226"/>
            <a:ext cx="2134800" cy="21348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54000" y="3966381"/>
            <a:ext cx="7236000" cy="576063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DATE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954000" y="3183817"/>
            <a:ext cx="7236000" cy="687251"/>
          </a:xfrm>
        </p:spPr>
        <p:txBody>
          <a:bodyPr/>
          <a:lstStyle>
            <a:lvl1pPr algn="ctr">
              <a:defRPr sz="225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5039085-BCD4-49A4-874F-9D34748A78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404000" y="4567500"/>
            <a:ext cx="7740000" cy="57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81686" cy="43193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7281686" cy="50986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1287460"/>
            <a:ext cx="7281686" cy="3480534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sz="1000" b="0" cap="none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0"/>
            <a:endParaRPr lang="fr-FR" noProof="0"/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du texte 2"/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8236800" y="4320000"/>
            <a:ext cx="712800" cy="712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88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, 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9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66000" y="0"/>
            <a:ext cx="3978000" cy="514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</a:t>
            </a:r>
            <a:br>
              <a:rPr lang="fr-FR" noProof="0"/>
            </a:br>
            <a:r>
              <a:rPr lang="fr-FR" noProof="0"/>
              <a:t>de la souris / Mettre à l’arrière plan)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404000" y="4567500"/>
            <a:ext cx="7740000" cy="57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3240000" cy="43193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3240000" cy="50986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1287460"/>
            <a:ext cx="3240000" cy="3480534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sz="1000" b="0" cap="none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2"/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8236800" y="4320000"/>
            <a:ext cx="712800" cy="712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037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2 visuels et 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36000" cy="431936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7236000" cy="54587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pour une image  19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55114" y="1347614"/>
            <a:ext cx="3240000" cy="1980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55114" y="3464421"/>
            <a:ext cx="3240000" cy="835521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b="0" cap="none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pour une image  1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148064" y="1347614"/>
            <a:ext cx="3240000" cy="1980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48064" y="3464421"/>
            <a:ext cx="3240000" cy="835521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b="0" cap="none" baseline="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59080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36000" cy="431936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55114" y="1873895"/>
            <a:ext cx="3024000" cy="25700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5167114" y="1873895"/>
            <a:ext cx="3024000" cy="25700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8"/>
            <a:ext cx="7236000" cy="82708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2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5039085-BCD4-49A4-874F-9D34748A78AF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2952936"/>
          </a:xfrm>
          <a:custGeom>
            <a:avLst/>
            <a:gdLst>
              <a:gd name="connsiteX0" fmla="*/ 445 w 9144000"/>
              <a:gd name="connsiteY0" fmla="*/ 0 h 2952936"/>
              <a:gd name="connsiteX1" fmla="*/ 9143556 w 9144000"/>
              <a:gd name="connsiteY1" fmla="*/ 0 h 2952936"/>
              <a:gd name="connsiteX2" fmla="*/ 9143556 w 9144000"/>
              <a:gd name="connsiteY2" fmla="*/ 878832 h 2952936"/>
              <a:gd name="connsiteX3" fmla="*/ 9144000 w 9144000"/>
              <a:gd name="connsiteY3" fmla="*/ 878832 h 2952936"/>
              <a:gd name="connsiteX4" fmla="*/ 9144000 w 9144000"/>
              <a:gd name="connsiteY4" fmla="*/ 2454173 h 2952936"/>
              <a:gd name="connsiteX5" fmla="*/ 4292412 w 9144000"/>
              <a:gd name="connsiteY5" fmla="*/ 2571698 h 2952936"/>
              <a:gd name="connsiteX6" fmla="*/ 0 w 9144000"/>
              <a:gd name="connsiteY6" fmla="*/ 2952936 h 2952936"/>
              <a:gd name="connsiteX7" fmla="*/ 0 w 9144000"/>
              <a:gd name="connsiteY7" fmla="*/ 878832 h 2952936"/>
              <a:gd name="connsiteX8" fmla="*/ 445 w 9144000"/>
              <a:gd name="connsiteY8" fmla="*/ 878832 h 29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952936">
                <a:moveTo>
                  <a:pt x="445" y="0"/>
                </a:moveTo>
                <a:lnTo>
                  <a:pt x="9143556" y="0"/>
                </a:lnTo>
                <a:lnTo>
                  <a:pt x="9143556" y="878832"/>
                </a:lnTo>
                <a:lnTo>
                  <a:pt x="9144000" y="878832"/>
                </a:lnTo>
                <a:lnTo>
                  <a:pt x="9144000" y="2454173"/>
                </a:lnTo>
                <a:cubicBezTo>
                  <a:pt x="7363592" y="2063380"/>
                  <a:pt x="5150704" y="2512458"/>
                  <a:pt x="4292412" y="2571698"/>
                </a:cubicBezTo>
                <a:cubicBezTo>
                  <a:pt x="3663697" y="2615650"/>
                  <a:pt x="1614656" y="2905162"/>
                  <a:pt x="0" y="2952936"/>
                </a:cubicBezTo>
                <a:lnTo>
                  <a:pt x="0" y="878832"/>
                </a:lnTo>
                <a:lnTo>
                  <a:pt x="445" y="8788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Mettre à l’arrière plan)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04600" y="1468388"/>
            <a:ext cx="2134800" cy="213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998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7CF06D3-AEBC-4B1E-9060-C385F64B7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20730"/>
            <a:ext cx="2952328" cy="5651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 rot="21436600">
            <a:off x="957458" y="280917"/>
            <a:ext cx="3606318" cy="431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23114" y="1239837"/>
            <a:ext cx="6768000" cy="3240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tabLst>
                <a:tab pos="3438000" algn="l"/>
              </a:tabLst>
              <a:defRPr sz="1350" cap="none" baseline="0"/>
            </a:lvl1pPr>
            <a:lvl2pPr marL="180000">
              <a:spcBef>
                <a:spcPts val="100"/>
              </a:spcBef>
              <a:tabLst>
                <a:tab pos="3438000" algn="l"/>
              </a:tabLst>
              <a:defRPr sz="1250" b="0"/>
            </a:lvl2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1264654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sz="1350"/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2128750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0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55114" y="2978746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1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5114" y="3363838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 algn="ctr">
              <a:defRPr sz="1350"/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2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55114" y="3745782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3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55114" y="4129300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sz="1350"/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55213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67E1FE5-7089-419A-B4E3-512F839BD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4087"/>
            <a:ext cx="9144000" cy="291941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955114" y="627534"/>
            <a:ext cx="1564658" cy="1307765"/>
          </a:xfrm>
        </p:spPr>
        <p:txBody>
          <a:bodyPr/>
          <a:lstStyle>
            <a:lvl1pPr>
              <a:defRPr sz="6800"/>
            </a:lvl1pPr>
          </a:lstStyle>
          <a:p>
            <a:r>
              <a:rPr lang="fr-FR" noProof="0"/>
              <a:t>00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4" y="3291830"/>
            <a:ext cx="3671887" cy="2016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450" cap="none" baseline="0"/>
            </a:lvl1pPr>
          </a:lstStyle>
          <a:p>
            <a:pPr lvl="0"/>
            <a:r>
              <a:rPr lang="fr-FR" noProof="0"/>
              <a:t>Titre </a:t>
            </a:r>
            <a:br>
              <a:rPr lang="fr-FR" noProof="0"/>
            </a:br>
            <a:r>
              <a:rPr lang="fr-FR" noProof="0"/>
              <a:t>du chapitre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44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404000" y="4567500"/>
            <a:ext cx="7740000" cy="57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81686" cy="43193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7281686" cy="50986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1287460"/>
            <a:ext cx="7281686" cy="3480534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sz="1000" b="0" cap="none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0"/>
            <a:endParaRPr lang="fr-FR" noProof="0"/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du texte 2"/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8236800" y="4320000"/>
            <a:ext cx="712800" cy="712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12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, 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9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66000" y="0"/>
            <a:ext cx="3978000" cy="514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</a:t>
            </a:r>
            <a:br>
              <a:rPr lang="fr-FR" noProof="0"/>
            </a:br>
            <a:r>
              <a:rPr lang="fr-FR" noProof="0"/>
              <a:t>de la souris / Mettre à l’arrière plan)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404000" y="4567500"/>
            <a:ext cx="7740000" cy="57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3240000" cy="43193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3240000" cy="50986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1287460"/>
            <a:ext cx="3240000" cy="3480534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sz="1000" b="0" cap="none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2"/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8236800" y="4320000"/>
            <a:ext cx="712800" cy="712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531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2 visuels et 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36000" cy="431936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7236000" cy="54587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pour une image  19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55114" y="1347614"/>
            <a:ext cx="3240000" cy="1980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55114" y="3464421"/>
            <a:ext cx="3240000" cy="835521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b="0" cap="none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pour une image  1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148064" y="1347614"/>
            <a:ext cx="3240000" cy="1980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48064" y="3464421"/>
            <a:ext cx="3240000" cy="835521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b="0" cap="none" baseline="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7470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7CF06D3-AEBC-4B1E-9060-C385F64B7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20730"/>
            <a:ext cx="2952328" cy="5651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 rot="21436600">
            <a:off x="957458" y="280917"/>
            <a:ext cx="3606318" cy="431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23114" y="1239837"/>
            <a:ext cx="6768000" cy="3240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tabLst>
                <a:tab pos="3438000" algn="l"/>
              </a:tabLst>
              <a:defRPr sz="1350" cap="none" baseline="0"/>
            </a:lvl1pPr>
            <a:lvl2pPr marL="180000">
              <a:spcBef>
                <a:spcPts val="100"/>
              </a:spcBef>
              <a:tabLst>
                <a:tab pos="3438000" algn="l"/>
              </a:tabLst>
              <a:defRPr sz="1250" b="0"/>
            </a:lvl2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1264654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sz="1350"/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2128750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0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55114" y="2978746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1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5114" y="3363838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 algn="ctr">
              <a:defRPr sz="1350"/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2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55114" y="3745782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3" name="Forme libre : forme 14">
            <a:extLst>
              <a:ext uri="{FF2B5EF4-FFF2-40B4-BE49-F238E27FC236}">
                <a16:creationId xmlns:a16="http://schemas.microsoft.com/office/drawing/2014/main" id="{DB934201-DD90-4057-94F5-D86CB5A1FE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55114" y="4129300"/>
            <a:ext cx="358198" cy="165187"/>
          </a:xfrm>
          <a:custGeom>
            <a:avLst/>
            <a:gdLst>
              <a:gd name="connsiteX0" fmla="*/ 319146 w 358198"/>
              <a:gd name="connsiteY0" fmla="*/ 114 h 165187"/>
              <a:gd name="connsiteX1" fmla="*/ 325212 w 358198"/>
              <a:gd name="connsiteY1" fmla="*/ 1613 h 165187"/>
              <a:gd name="connsiteX2" fmla="*/ 333174 w 358198"/>
              <a:gd name="connsiteY2" fmla="*/ 28220 h 165187"/>
              <a:gd name="connsiteX3" fmla="*/ 358198 w 358198"/>
              <a:gd name="connsiteY3" fmla="*/ 124531 h 165187"/>
              <a:gd name="connsiteX4" fmla="*/ 234597 w 358198"/>
              <a:gd name="connsiteY4" fmla="*/ 141207 h 165187"/>
              <a:gd name="connsiteX5" fmla="*/ 174313 w 358198"/>
              <a:gd name="connsiteY5" fmla="*/ 147391 h 165187"/>
              <a:gd name="connsiteX6" fmla="*/ 85024 w 358198"/>
              <a:gd name="connsiteY6" fmla="*/ 159758 h 165187"/>
              <a:gd name="connsiteX7" fmla="*/ 29100 w 358198"/>
              <a:gd name="connsiteY7" fmla="*/ 155261 h 165187"/>
              <a:gd name="connsiteX8" fmla="*/ 8437 w 358198"/>
              <a:gd name="connsiteY8" fmla="*/ 76376 h 165187"/>
              <a:gd name="connsiteX9" fmla="*/ 2370 w 358198"/>
              <a:gd name="connsiteY9" fmla="*/ 42648 h 165187"/>
              <a:gd name="connsiteX10" fmla="*/ 104360 w 358198"/>
              <a:gd name="connsiteY10" fmla="*/ 25222 h 165187"/>
              <a:gd name="connsiteX11" fmla="*/ 319146 w 358198"/>
              <a:gd name="connsiteY11" fmla="*/ 114 h 16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198" h="165187">
                <a:moveTo>
                  <a:pt x="319146" y="114"/>
                </a:moveTo>
                <a:cubicBezTo>
                  <a:pt x="321042" y="-74"/>
                  <a:pt x="323317" y="-261"/>
                  <a:pt x="325212" y="1613"/>
                </a:cubicBezTo>
                <a:cubicBezTo>
                  <a:pt x="327108" y="3674"/>
                  <a:pt x="332227" y="25222"/>
                  <a:pt x="333174" y="28220"/>
                </a:cubicBezTo>
                <a:cubicBezTo>
                  <a:pt x="344549" y="68693"/>
                  <a:pt x="349099" y="83496"/>
                  <a:pt x="358198" y="124531"/>
                </a:cubicBezTo>
                <a:cubicBezTo>
                  <a:pt x="300758" y="141395"/>
                  <a:pt x="258104" y="139708"/>
                  <a:pt x="234597" y="141207"/>
                </a:cubicBezTo>
                <a:cubicBezTo>
                  <a:pt x="214313" y="142519"/>
                  <a:pt x="194976" y="147203"/>
                  <a:pt x="174313" y="147391"/>
                </a:cubicBezTo>
                <a:cubicBezTo>
                  <a:pt x="143792" y="147766"/>
                  <a:pt x="114977" y="155635"/>
                  <a:pt x="85024" y="159758"/>
                </a:cubicBezTo>
                <a:cubicBezTo>
                  <a:pt x="34598" y="166503"/>
                  <a:pt x="34977" y="168939"/>
                  <a:pt x="29100" y="155261"/>
                </a:cubicBezTo>
                <a:cubicBezTo>
                  <a:pt x="26067" y="148140"/>
                  <a:pt x="14693" y="97924"/>
                  <a:pt x="8437" y="76376"/>
                </a:cubicBezTo>
                <a:cubicBezTo>
                  <a:pt x="8437" y="76376"/>
                  <a:pt x="-5402" y="44147"/>
                  <a:pt x="2370" y="42648"/>
                </a:cubicBezTo>
                <a:cubicBezTo>
                  <a:pt x="63792" y="30094"/>
                  <a:pt x="29669" y="37027"/>
                  <a:pt x="104360" y="25222"/>
                </a:cubicBezTo>
                <a:cubicBezTo>
                  <a:pt x="180758" y="13043"/>
                  <a:pt x="301326" y="2362"/>
                  <a:pt x="319146" y="11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 sz="1350"/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0328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36000" cy="431936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55114" y="1873895"/>
            <a:ext cx="3024000" cy="25700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5167114" y="1873895"/>
            <a:ext cx="3024000" cy="25700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8"/>
            <a:ext cx="7236000" cy="82708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1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 bwMode="gray">
          <a:xfrm>
            <a:off x="0" y="4963500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5039085-BCD4-49A4-874F-9D34748A78AF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2952936"/>
          </a:xfrm>
          <a:custGeom>
            <a:avLst/>
            <a:gdLst>
              <a:gd name="connsiteX0" fmla="*/ 445 w 9144000"/>
              <a:gd name="connsiteY0" fmla="*/ 0 h 2952936"/>
              <a:gd name="connsiteX1" fmla="*/ 9143556 w 9144000"/>
              <a:gd name="connsiteY1" fmla="*/ 0 h 2952936"/>
              <a:gd name="connsiteX2" fmla="*/ 9143556 w 9144000"/>
              <a:gd name="connsiteY2" fmla="*/ 878832 h 2952936"/>
              <a:gd name="connsiteX3" fmla="*/ 9144000 w 9144000"/>
              <a:gd name="connsiteY3" fmla="*/ 878832 h 2952936"/>
              <a:gd name="connsiteX4" fmla="*/ 9144000 w 9144000"/>
              <a:gd name="connsiteY4" fmla="*/ 2454173 h 2952936"/>
              <a:gd name="connsiteX5" fmla="*/ 4292412 w 9144000"/>
              <a:gd name="connsiteY5" fmla="*/ 2571698 h 2952936"/>
              <a:gd name="connsiteX6" fmla="*/ 0 w 9144000"/>
              <a:gd name="connsiteY6" fmla="*/ 2952936 h 2952936"/>
              <a:gd name="connsiteX7" fmla="*/ 0 w 9144000"/>
              <a:gd name="connsiteY7" fmla="*/ 878832 h 2952936"/>
              <a:gd name="connsiteX8" fmla="*/ 445 w 9144000"/>
              <a:gd name="connsiteY8" fmla="*/ 878832 h 29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952936">
                <a:moveTo>
                  <a:pt x="445" y="0"/>
                </a:moveTo>
                <a:lnTo>
                  <a:pt x="9143556" y="0"/>
                </a:lnTo>
                <a:lnTo>
                  <a:pt x="9143556" y="878832"/>
                </a:lnTo>
                <a:lnTo>
                  <a:pt x="9144000" y="878832"/>
                </a:lnTo>
                <a:lnTo>
                  <a:pt x="9144000" y="2454173"/>
                </a:lnTo>
                <a:cubicBezTo>
                  <a:pt x="7363592" y="2063380"/>
                  <a:pt x="5150704" y="2512458"/>
                  <a:pt x="4292412" y="2571698"/>
                </a:cubicBezTo>
                <a:cubicBezTo>
                  <a:pt x="3663697" y="2615650"/>
                  <a:pt x="1614656" y="2905162"/>
                  <a:pt x="0" y="2952936"/>
                </a:cubicBezTo>
                <a:lnTo>
                  <a:pt x="0" y="878832"/>
                </a:lnTo>
                <a:lnTo>
                  <a:pt x="445" y="8788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de la souris / Mettre à l’arrière plan)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04600" y="1468388"/>
            <a:ext cx="2134800" cy="213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6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67E1FE5-7089-419A-B4E3-512F839BD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4087"/>
            <a:ext cx="9144000" cy="291941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955114" y="627534"/>
            <a:ext cx="1564658" cy="1307765"/>
          </a:xfrm>
        </p:spPr>
        <p:txBody>
          <a:bodyPr/>
          <a:lstStyle>
            <a:lvl1pPr>
              <a:defRPr sz="6800"/>
            </a:lvl1pPr>
          </a:lstStyle>
          <a:p>
            <a:r>
              <a:rPr lang="fr-FR" noProof="0"/>
              <a:t>00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4" y="3291830"/>
            <a:ext cx="3671887" cy="2016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450" cap="none" baseline="0"/>
            </a:lvl1pPr>
          </a:lstStyle>
          <a:p>
            <a:pPr lvl="0"/>
            <a:r>
              <a:rPr lang="fr-FR" noProof="0"/>
              <a:t>Titre </a:t>
            </a:r>
            <a:br>
              <a:rPr lang="fr-FR" noProof="0"/>
            </a:br>
            <a:r>
              <a:rPr lang="fr-FR" noProof="0"/>
              <a:t>du chapitre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30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ver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erbe, extérieur, arbre, personne&#10;&#10;Description générée avec un niveau de confiance très élevé">
            <a:extLst>
              <a:ext uri="{FF2B5EF4-FFF2-40B4-BE49-F238E27FC236}">
                <a16:creationId xmlns:a16="http://schemas.microsoft.com/office/drawing/2014/main" id="{5C172C84-7E7B-42D5-B5A4-E6D7F133D0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35034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7FCA6F-B857-48AE-965A-D5E1F1FA7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4087"/>
            <a:ext cx="9144000" cy="291941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955114" y="832315"/>
            <a:ext cx="1564658" cy="1307765"/>
          </a:xfrm>
        </p:spPr>
        <p:txBody>
          <a:bodyPr/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00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14F40585-7501-4590-A753-25ABE6B3B2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4" y="3291830"/>
            <a:ext cx="3671887" cy="2016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450" cap="none" baseline="0"/>
            </a:lvl1pPr>
          </a:lstStyle>
          <a:p>
            <a:pPr lvl="0"/>
            <a:r>
              <a:rPr lang="fr-FR" noProof="0"/>
              <a:t>Titre </a:t>
            </a:r>
            <a:br>
              <a:rPr lang="fr-FR" noProof="0"/>
            </a:br>
            <a:r>
              <a:rPr lang="fr-FR" noProof="0"/>
              <a:t>du chapitre</a:t>
            </a:r>
          </a:p>
        </p:txBody>
      </p:sp>
    </p:spTree>
    <p:extLst>
      <p:ext uri="{BB962C8B-B14F-4D97-AF65-F5344CB8AC3E}">
        <p14:creationId xmlns:p14="http://schemas.microsoft.com/office/powerpoint/2010/main" val="120088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404000" y="4567500"/>
            <a:ext cx="7740000" cy="57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81686" cy="43193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7281686" cy="50986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1287460"/>
            <a:ext cx="7281686" cy="3480534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sz="1000" b="0" cap="none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0"/>
            <a:endParaRPr lang="fr-FR" noProof="0"/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1" name="Espace réservé du texte 2"/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8236800" y="4320000"/>
            <a:ext cx="712800" cy="712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63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, 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9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66000" y="0"/>
            <a:ext cx="3978000" cy="514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10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image, </a:t>
            </a:r>
            <a:br>
              <a:rPr lang="fr-FR" noProof="0"/>
            </a:br>
            <a:r>
              <a:rPr lang="fr-FR" noProof="0"/>
              <a:t>puis disposer l’image en arrière plan </a:t>
            </a:r>
            <a:br>
              <a:rPr lang="fr-FR" noProof="0"/>
            </a:br>
            <a:r>
              <a:rPr lang="fr-FR" noProof="0"/>
              <a:t>(Sélectionner l’image avec le bouton droit </a:t>
            </a:r>
            <a:br>
              <a:rPr lang="fr-FR" noProof="0"/>
            </a:br>
            <a:r>
              <a:rPr lang="fr-FR" noProof="0"/>
              <a:t>de la souris / Mettre à l’arrière plan)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404000" y="4567500"/>
            <a:ext cx="7740000" cy="57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3240000" cy="43193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3240000" cy="50986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55114" y="1287460"/>
            <a:ext cx="3240000" cy="3480534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sz="1000" b="0" cap="none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2"/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8236800" y="4320000"/>
            <a:ext cx="712800" cy="712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61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2 visuels et 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36000" cy="431936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9"/>
            <a:ext cx="7236000" cy="54587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pour une image  19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955114" y="1347614"/>
            <a:ext cx="3240000" cy="1980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55114" y="3464421"/>
            <a:ext cx="3240000" cy="835521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b="0" cap="none" baseline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pour une image  1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5148064" y="1347614"/>
            <a:ext cx="3240000" cy="1980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00000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48064" y="3464421"/>
            <a:ext cx="3240000" cy="835521"/>
          </a:xfrm>
        </p:spPr>
        <p:txBody>
          <a:bodyPr/>
          <a:lstStyle>
            <a:lvl1pPr algn="just">
              <a:lnSpc>
                <a:spcPct val="114000"/>
              </a:lnSpc>
              <a:spcAft>
                <a:spcPts val="0"/>
              </a:spcAft>
              <a:defRPr b="0" cap="none" baseline="0"/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0043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55114" y="351736"/>
            <a:ext cx="7236000" cy="431936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55114" y="1873895"/>
            <a:ext cx="3024000" cy="25700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5167114" y="1873895"/>
            <a:ext cx="3024000" cy="25700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55114" y="765738"/>
            <a:ext cx="7236000" cy="82708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20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86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 txBox="1">
            <a:spLocks/>
          </p:cNvSpPr>
          <p:nvPr userDrawn="1"/>
        </p:nvSpPr>
        <p:spPr bwMode="gray">
          <a:xfrm>
            <a:off x="1404000" y="4567500"/>
            <a:ext cx="7740000" cy="576000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82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  <a:defRPr sz="82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900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49263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◦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238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-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55114" y="351736"/>
            <a:ext cx="7236000" cy="43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55114" y="1873895"/>
            <a:ext cx="7236000" cy="2570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96035" y="4782746"/>
            <a:ext cx="2825269" cy="360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6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08" r:id="rId2"/>
    <p:sldLayoutId id="2147483820" r:id="rId3"/>
    <p:sldLayoutId id="2147483822" r:id="rId4"/>
    <p:sldLayoutId id="2147483823" r:id="rId5"/>
    <p:sldLayoutId id="2147483817" r:id="rId6"/>
    <p:sldLayoutId id="2147483821" r:id="rId7"/>
    <p:sldLayoutId id="2147483818" r:id="rId8"/>
    <p:sldLayoutId id="2147483809" r:id="rId9"/>
    <p:sldLayoutId id="2147483819" r:id="rId10"/>
    <p:sldLayoutId id="2147483836" r:id="rId11"/>
    <p:sldLayoutId id="2147483885" r:id="rId12"/>
    <p:sldLayoutId id="2147483887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5000"/>
        </a:lnSpc>
        <a:spcBef>
          <a:spcPts val="0"/>
        </a:spcBef>
        <a:spcAft>
          <a:spcPts val="1100"/>
        </a:spcAft>
        <a:buFont typeface="Arial" pitchFamily="34" charset="0"/>
        <a:buNone/>
        <a:defRPr sz="82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5000"/>
        </a:lnSpc>
        <a:spcBef>
          <a:spcPts val="0"/>
        </a:spcBef>
        <a:buFont typeface="Arial" pitchFamily="34" charset="0"/>
        <a:buNone/>
        <a:defRPr sz="82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900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•"/>
        <a:defRPr sz="820" kern="1200">
          <a:solidFill>
            <a:schemeClr val="tx2"/>
          </a:solidFill>
          <a:latin typeface="+mn-lt"/>
          <a:ea typeface="+mn-ea"/>
          <a:cs typeface="+mn-cs"/>
        </a:defRPr>
      </a:lvl3pPr>
      <a:lvl4pPr marL="449263" indent="-889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◦"/>
        <a:defRPr sz="820" kern="1200">
          <a:solidFill>
            <a:schemeClr val="tx2"/>
          </a:solidFill>
          <a:latin typeface="+mn-lt"/>
          <a:ea typeface="+mn-ea"/>
          <a:cs typeface="+mn-cs"/>
        </a:defRPr>
      </a:lvl4pPr>
      <a:lvl5pPr marL="630238" indent="-889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-"/>
        <a:defRPr sz="82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 txBox="1">
            <a:spLocks/>
          </p:cNvSpPr>
          <p:nvPr userDrawn="1"/>
        </p:nvSpPr>
        <p:spPr bwMode="gray">
          <a:xfrm>
            <a:off x="1404000" y="4567500"/>
            <a:ext cx="7740000" cy="57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82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  <a:defRPr sz="82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900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49263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◦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238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-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55114" y="351736"/>
            <a:ext cx="7236000" cy="43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55114" y="1873895"/>
            <a:ext cx="7236000" cy="2570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96035" y="4782746"/>
            <a:ext cx="2825269" cy="360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6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0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81" r:id="rId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5000"/>
        </a:lnSpc>
        <a:spcBef>
          <a:spcPts val="0"/>
        </a:spcBef>
        <a:spcAft>
          <a:spcPts val="1100"/>
        </a:spcAft>
        <a:buFont typeface="Arial" pitchFamily="34" charset="0"/>
        <a:buNone/>
        <a:defRPr sz="82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5000"/>
        </a:lnSpc>
        <a:spcBef>
          <a:spcPts val="0"/>
        </a:spcBef>
        <a:buFont typeface="Arial" pitchFamily="34" charset="0"/>
        <a:buNone/>
        <a:defRPr sz="82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900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•"/>
        <a:defRPr sz="820" kern="1200">
          <a:solidFill>
            <a:schemeClr val="tx2"/>
          </a:solidFill>
          <a:latin typeface="+mn-lt"/>
          <a:ea typeface="+mn-ea"/>
          <a:cs typeface="+mn-cs"/>
        </a:defRPr>
      </a:lvl3pPr>
      <a:lvl4pPr marL="449263" indent="-889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◦"/>
        <a:defRPr sz="820" kern="1200">
          <a:solidFill>
            <a:schemeClr val="tx2"/>
          </a:solidFill>
          <a:latin typeface="+mn-lt"/>
          <a:ea typeface="+mn-ea"/>
          <a:cs typeface="+mn-cs"/>
        </a:defRPr>
      </a:lvl4pPr>
      <a:lvl5pPr marL="630238" indent="-889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-"/>
        <a:defRPr sz="82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 txBox="1">
            <a:spLocks/>
          </p:cNvSpPr>
          <p:nvPr userDrawn="1"/>
        </p:nvSpPr>
        <p:spPr bwMode="gray">
          <a:xfrm>
            <a:off x="1404000" y="4567500"/>
            <a:ext cx="7740000" cy="57600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82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  <a:defRPr sz="82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900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49263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◦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238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-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55114" y="351736"/>
            <a:ext cx="7236000" cy="43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55114" y="1873895"/>
            <a:ext cx="7236000" cy="2570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96035" y="4782746"/>
            <a:ext cx="2825269" cy="360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6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1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57" r:id="rId5"/>
    <p:sldLayoutId id="2147483858" r:id="rId6"/>
    <p:sldLayoutId id="2147483859" r:id="rId7"/>
    <p:sldLayoutId id="2147483860" r:id="rId8"/>
    <p:sldLayoutId id="2147483861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5000"/>
        </a:lnSpc>
        <a:spcBef>
          <a:spcPts val="0"/>
        </a:spcBef>
        <a:spcAft>
          <a:spcPts val="1100"/>
        </a:spcAft>
        <a:buFont typeface="Arial" pitchFamily="34" charset="0"/>
        <a:buNone/>
        <a:defRPr sz="82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5000"/>
        </a:lnSpc>
        <a:spcBef>
          <a:spcPts val="0"/>
        </a:spcBef>
        <a:buFont typeface="Arial" pitchFamily="34" charset="0"/>
        <a:buNone/>
        <a:defRPr sz="82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900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•"/>
        <a:defRPr sz="820" kern="1200">
          <a:solidFill>
            <a:schemeClr val="tx2"/>
          </a:solidFill>
          <a:latin typeface="+mn-lt"/>
          <a:ea typeface="+mn-ea"/>
          <a:cs typeface="+mn-cs"/>
        </a:defRPr>
      </a:lvl3pPr>
      <a:lvl4pPr marL="449263" indent="-889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◦"/>
        <a:defRPr sz="820" kern="1200">
          <a:solidFill>
            <a:schemeClr val="tx2"/>
          </a:solidFill>
          <a:latin typeface="+mn-lt"/>
          <a:ea typeface="+mn-ea"/>
          <a:cs typeface="+mn-cs"/>
        </a:defRPr>
      </a:lvl4pPr>
      <a:lvl5pPr marL="630238" indent="-889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-"/>
        <a:defRPr sz="82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 txBox="1">
            <a:spLocks/>
          </p:cNvSpPr>
          <p:nvPr userDrawn="1"/>
        </p:nvSpPr>
        <p:spPr bwMode="gray">
          <a:xfrm>
            <a:off x="1404000" y="4567500"/>
            <a:ext cx="7740000" cy="5760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82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  <a:defRPr sz="82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900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49263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◦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238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-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55114" y="351736"/>
            <a:ext cx="7236000" cy="43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55114" y="1873895"/>
            <a:ext cx="7236000" cy="25700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96035" y="4782746"/>
            <a:ext cx="2825269" cy="360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860" b="1">
                <a:solidFill>
                  <a:schemeClr val="tx2"/>
                </a:solidFill>
              </a:defRPr>
            </a:lvl1pPr>
          </a:lstStyle>
          <a:p>
            <a:pPr algn="r"/>
            <a:r>
              <a:rPr lang="fr-FR"/>
              <a:t>Date    |    Titre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6" r:id="rId3"/>
    <p:sldLayoutId id="2147483877" r:id="rId4"/>
    <p:sldLayoutId id="2147483878" r:id="rId5"/>
    <p:sldLayoutId id="2147483879" r:id="rId6"/>
    <p:sldLayoutId id="2147483880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5000"/>
        </a:lnSpc>
        <a:spcBef>
          <a:spcPts val="0"/>
        </a:spcBef>
        <a:spcAft>
          <a:spcPts val="1100"/>
        </a:spcAft>
        <a:buFont typeface="Arial" pitchFamily="34" charset="0"/>
        <a:buNone/>
        <a:defRPr sz="82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5000"/>
        </a:lnSpc>
        <a:spcBef>
          <a:spcPts val="0"/>
        </a:spcBef>
        <a:buFont typeface="Arial" pitchFamily="34" charset="0"/>
        <a:buNone/>
        <a:defRPr sz="82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900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•"/>
        <a:defRPr sz="820" kern="1200">
          <a:solidFill>
            <a:schemeClr val="tx2"/>
          </a:solidFill>
          <a:latin typeface="+mn-lt"/>
          <a:ea typeface="+mn-ea"/>
          <a:cs typeface="+mn-cs"/>
        </a:defRPr>
      </a:lvl3pPr>
      <a:lvl4pPr marL="449263" indent="-889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◦"/>
        <a:defRPr sz="820" kern="1200">
          <a:solidFill>
            <a:schemeClr val="tx2"/>
          </a:solidFill>
          <a:latin typeface="+mn-lt"/>
          <a:ea typeface="+mn-ea"/>
          <a:cs typeface="+mn-cs"/>
        </a:defRPr>
      </a:lvl4pPr>
      <a:lvl5pPr marL="630238" indent="-88900" algn="l" defTabSz="914400" rtl="0" eaLnBrk="1" latinLnBrk="0" hangingPunct="1">
        <a:lnSpc>
          <a:spcPct val="115000"/>
        </a:lnSpc>
        <a:spcBef>
          <a:spcPts val="0"/>
        </a:spcBef>
        <a:buSzPct val="100000"/>
        <a:buFont typeface="Arial" pitchFamily="34" charset="0"/>
        <a:buChar char="-"/>
        <a:defRPr sz="82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tiff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24.jpeg"/><Relationship Id="rId4" Type="http://schemas.openxmlformats.org/officeDocument/2006/relationships/image" Target="../media/image2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EAE5D-BB35-6C4D-8B34-79EE935F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5211097"/>
            <a:ext cx="180000" cy="180000"/>
          </a:xfrm>
        </p:spPr>
        <p:txBody>
          <a:bodyPr/>
          <a:lstStyle/>
          <a:p>
            <a:pPr defTabSz="914378"/>
            <a:r>
              <a:rPr lang="fr-FR">
                <a:solidFill>
                  <a:prstClr val="white">
                    <a:alpha val="0"/>
                  </a:prstClr>
                </a:solidFill>
                <a:latin typeface="Arial"/>
              </a:rPr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86832-9607-F44A-AC5F-0259AD37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211097"/>
            <a:ext cx="180000" cy="180000"/>
          </a:xfrm>
        </p:spPr>
        <p:txBody>
          <a:bodyPr/>
          <a:lstStyle/>
          <a:p>
            <a:pPr algn="r" defTabSz="914378"/>
            <a:r>
              <a:rPr lang="fr-FR">
                <a:solidFill>
                  <a:prstClr val="white">
                    <a:alpha val="0"/>
                  </a:prstClr>
                </a:solidFill>
                <a:latin typeface="Arial"/>
              </a:rPr>
              <a:t>Date    |    Titre présentation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B6A9A85-F929-764B-8A06-8A685C4DB490}"/>
              </a:ext>
            </a:extLst>
          </p:cNvPr>
          <p:cNvSpPr/>
          <p:nvPr/>
        </p:nvSpPr>
        <p:spPr bwMode="auto">
          <a:xfrm>
            <a:off x="1774716" y="3870334"/>
            <a:ext cx="640997" cy="640997"/>
          </a:xfrm>
          <a:prstGeom prst="ellipse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fr-FR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4BA0DBB-69A6-8E49-BC57-9F08AEEF7DA5}"/>
              </a:ext>
            </a:extLst>
          </p:cNvPr>
          <p:cNvSpPr/>
          <p:nvPr/>
        </p:nvSpPr>
        <p:spPr bwMode="auto">
          <a:xfrm>
            <a:off x="3170786" y="3736287"/>
            <a:ext cx="640997" cy="640997"/>
          </a:xfrm>
          <a:prstGeom prst="ellipse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fr-FR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1781EB4-F30A-564A-B395-E40750EB2F68}"/>
              </a:ext>
            </a:extLst>
          </p:cNvPr>
          <p:cNvSpPr/>
          <p:nvPr/>
        </p:nvSpPr>
        <p:spPr bwMode="auto">
          <a:xfrm>
            <a:off x="4569431" y="3384570"/>
            <a:ext cx="640997" cy="640997"/>
          </a:xfrm>
          <a:prstGeom prst="ellipse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fr-FR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1FF156B-4178-0647-B350-345661A6FECB}"/>
              </a:ext>
            </a:extLst>
          </p:cNvPr>
          <p:cNvSpPr/>
          <p:nvPr/>
        </p:nvSpPr>
        <p:spPr bwMode="auto">
          <a:xfrm>
            <a:off x="7798178" y="3374405"/>
            <a:ext cx="640997" cy="640997"/>
          </a:xfrm>
          <a:prstGeom prst="ellipse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fr-FR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B7C8024-F9C9-5043-BE35-8128469A1DFD}"/>
              </a:ext>
            </a:extLst>
          </p:cNvPr>
          <p:cNvSpPr/>
          <p:nvPr/>
        </p:nvSpPr>
        <p:spPr bwMode="auto">
          <a:xfrm>
            <a:off x="5962926" y="3590844"/>
            <a:ext cx="640997" cy="640997"/>
          </a:xfrm>
          <a:prstGeom prst="ellipse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fr-FR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C868C2D-FC6C-304A-A532-7A11C2525B7A}"/>
              </a:ext>
            </a:extLst>
          </p:cNvPr>
          <p:cNvSpPr/>
          <p:nvPr/>
        </p:nvSpPr>
        <p:spPr bwMode="auto">
          <a:xfrm>
            <a:off x="378646" y="4074938"/>
            <a:ext cx="640997" cy="640997"/>
          </a:xfrm>
          <a:prstGeom prst="ellipse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fr-FR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5" name="Image 1">
            <a:extLst>
              <a:ext uri="{FF2B5EF4-FFF2-40B4-BE49-F238E27FC236}">
                <a16:creationId xmlns:a16="http://schemas.microsoft.com/office/drawing/2014/main" id="{FCEBE163-3317-8F4D-9B62-6CACD45B19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95014" y="310470"/>
            <a:ext cx="1800200" cy="18002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FD777B7-2637-75A0-2CE9-B960B29B9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848" y="0"/>
            <a:ext cx="4731152" cy="51435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148659-AE9F-4079-B577-AEF415BCB070}"/>
              </a:ext>
            </a:extLst>
          </p:cNvPr>
          <p:cNvSpPr txBox="1"/>
          <p:nvPr/>
        </p:nvSpPr>
        <p:spPr>
          <a:xfrm>
            <a:off x="-42" y="3537932"/>
            <a:ext cx="4412890" cy="1537857"/>
          </a:xfrm>
          <a:prstGeom prst="rect">
            <a:avLst/>
          </a:prstGeom>
          <a:solidFill>
            <a:srgbClr val="00553D"/>
          </a:solidFill>
        </p:spPr>
        <p:txBody>
          <a:bodyPr wrap="square" rtlCol="0">
            <a:spAutoFit/>
          </a:bodyPr>
          <a:lstStyle/>
          <a:p>
            <a:pPr defTabSz="685766">
              <a:lnSpc>
                <a:spcPct val="80000"/>
              </a:lnSpc>
              <a:spcAft>
                <a:spcPts val="450"/>
              </a:spcAft>
              <a:defRPr/>
            </a:pPr>
            <a:endParaRPr lang="fr-FR" b="1" spc="225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  <a:p>
            <a:pPr algn="ctr" defTabSz="685766">
              <a:lnSpc>
                <a:spcPct val="80000"/>
              </a:lnSpc>
              <a:spcAft>
                <a:spcPts val="450"/>
              </a:spcAft>
              <a:defRPr/>
            </a:pPr>
            <a:r>
              <a:rPr lang="fr-FR" b="1" spc="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Groupe Bel et ses perspectives en Allemagne</a:t>
            </a:r>
          </a:p>
          <a:p>
            <a:pPr defTabSz="685766">
              <a:lnSpc>
                <a:spcPct val="80000"/>
              </a:lnSpc>
              <a:spcAft>
                <a:spcPts val="450"/>
              </a:spcAft>
              <a:defRPr/>
            </a:pPr>
            <a:endParaRPr lang="fr-FR" sz="1400" b="1" spc="22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766">
              <a:lnSpc>
                <a:spcPct val="80000"/>
              </a:lnSpc>
              <a:spcAft>
                <a:spcPts val="450"/>
              </a:spcAft>
              <a:defRPr/>
            </a:pPr>
            <a:r>
              <a:rPr lang="fr-FR" sz="1400" b="1" spc="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Düsseldorf, le 9 novembre 2022</a:t>
            </a:r>
          </a:p>
          <a:p>
            <a:pPr defTabSz="685766">
              <a:lnSpc>
                <a:spcPct val="80000"/>
              </a:lnSpc>
              <a:spcAft>
                <a:spcPts val="450"/>
              </a:spcAft>
              <a:defRPr/>
            </a:pPr>
            <a:endParaRPr lang="fr-FR" sz="1400" b="1" spc="225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3" name="Picture 2" descr="German Flag sur en.wikipedia.org">
            <a:extLst>
              <a:ext uri="{FF2B5EF4-FFF2-40B4-BE49-F238E27FC236}">
                <a16:creationId xmlns:a16="http://schemas.microsoft.com/office/drawing/2014/main" id="{DB7F0FCE-5767-47EC-B01E-BA28BDBD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93" y="2517364"/>
            <a:ext cx="799750" cy="5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Francouzská vlajka">
            <a:extLst>
              <a:ext uri="{FF2B5EF4-FFF2-40B4-BE49-F238E27FC236}">
                <a16:creationId xmlns:a16="http://schemas.microsoft.com/office/drawing/2014/main" id="{364264BE-0AD7-445D-B805-4BC294DD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38" y="2517364"/>
            <a:ext cx="740446" cy="4763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2">
            <a:extLst>
              <a:ext uri="{FF2B5EF4-FFF2-40B4-BE49-F238E27FC236}">
                <a16:creationId xmlns:a16="http://schemas.microsoft.com/office/drawing/2014/main" id="{A43C1A80-CE8F-E8F7-6726-EB164B885C54}"/>
              </a:ext>
            </a:extLst>
          </p:cNvPr>
          <p:cNvSpPr/>
          <p:nvPr/>
        </p:nvSpPr>
        <p:spPr>
          <a:xfrm>
            <a:off x="7587727" y="2443134"/>
            <a:ext cx="882009" cy="31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00382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C166"/>
              </a:solidFill>
              <a:latin typeface="Arial" panose="020B0604020202020204"/>
            </a:endParaRPr>
          </a:p>
        </p:txBody>
      </p:sp>
      <p:sp>
        <p:nvSpPr>
          <p:cNvPr id="123" name="Rounded Rectangle 2">
            <a:extLst>
              <a:ext uri="{FF2B5EF4-FFF2-40B4-BE49-F238E27FC236}">
                <a16:creationId xmlns:a16="http://schemas.microsoft.com/office/drawing/2014/main" id="{3E53C095-92B9-C045-A49F-87D02C7FA7AE}"/>
              </a:ext>
            </a:extLst>
          </p:cNvPr>
          <p:cNvSpPr/>
          <p:nvPr/>
        </p:nvSpPr>
        <p:spPr>
          <a:xfrm>
            <a:off x="7123421" y="2443127"/>
            <a:ext cx="882009" cy="31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" name="Rectangle 184">
            <a:extLst>
              <a:ext uri="{FF2B5EF4-FFF2-40B4-BE49-F238E27FC236}">
                <a16:creationId xmlns:a16="http://schemas.microsoft.com/office/drawing/2014/main" id="{7AAD59FD-6DA5-AF4C-BD97-31032E539878}"/>
              </a:ext>
            </a:extLst>
          </p:cNvPr>
          <p:cNvSpPr/>
          <p:nvPr/>
        </p:nvSpPr>
        <p:spPr>
          <a:xfrm>
            <a:off x="7406840" y="2507240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2021</a:t>
            </a:r>
          </a:p>
        </p:txBody>
      </p:sp>
      <p:sp>
        <p:nvSpPr>
          <p:cNvPr id="114" name="Rounded Rectangle 2">
            <a:extLst>
              <a:ext uri="{FF2B5EF4-FFF2-40B4-BE49-F238E27FC236}">
                <a16:creationId xmlns:a16="http://schemas.microsoft.com/office/drawing/2014/main" id="{D75A40EB-B606-A845-B1CB-4D0894943737}"/>
              </a:ext>
            </a:extLst>
          </p:cNvPr>
          <p:cNvSpPr/>
          <p:nvPr/>
        </p:nvSpPr>
        <p:spPr>
          <a:xfrm>
            <a:off x="6537289" y="2442573"/>
            <a:ext cx="882009" cy="31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" name="Rectangle 184">
            <a:extLst>
              <a:ext uri="{FF2B5EF4-FFF2-40B4-BE49-F238E27FC236}">
                <a16:creationId xmlns:a16="http://schemas.microsoft.com/office/drawing/2014/main" id="{83598764-6A08-6E44-8C3E-55DEF9152C82}"/>
              </a:ext>
            </a:extLst>
          </p:cNvPr>
          <p:cNvSpPr/>
          <p:nvPr/>
        </p:nvSpPr>
        <p:spPr>
          <a:xfrm>
            <a:off x="6829431" y="2507240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2020</a:t>
            </a:r>
          </a:p>
        </p:txBody>
      </p:sp>
      <p:sp>
        <p:nvSpPr>
          <p:cNvPr id="109" name="Rounded Rectangle 2">
            <a:extLst>
              <a:ext uri="{FF2B5EF4-FFF2-40B4-BE49-F238E27FC236}">
                <a16:creationId xmlns:a16="http://schemas.microsoft.com/office/drawing/2014/main" id="{905B2115-C38C-8845-BC9B-DDE2169A426E}"/>
              </a:ext>
            </a:extLst>
          </p:cNvPr>
          <p:cNvSpPr/>
          <p:nvPr/>
        </p:nvSpPr>
        <p:spPr>
          <a:xfrm>
            <a:off x="5863794" y="2443159"/>
            <a:ext cx="1008000" cy="31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45">
            <a:extLst>
              <a:ext uri="{FF2B5EF4-FFF2-40B4-BE49-F238E27FC236}">
                <a16:creationId xmlns:a16="http://schemas.microsoft.com/office/drawing/2014/main" id="{54EB54BB-4A5B-914C-9F49-4009FC1A00DF}"/>
              </a:ext>
            </a:extLst>
          </p:cNvPr>
          <p:cNvSpPr/>
          <p:nvPr/>
        </p:nvSpPr>
        <p:spPr>
          <a:xfrm>
            <a:off x="239037" y="1484433"/>
            <a:ext cx="837921" cy="1035410"/>
          </a:xfrm>
          <a:prstGeom prst="rect">
            <a:avLst/>
          </a:prstGeom>
        </p:spPr>
        <p:txBody>
          <a:bodyPr wrap="square" anchor="t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Jules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BEL</a:t>
            </a:r>
            <a:endParaRPr kumimoji="0" lang="en-US" sz="900" b="0" i="0" u="none" strike="noStrike" kern="1200" cap="none" spc="150" normalizeH="0" baseline="0" dirty="0">
              <a:ln>
                <a:noFill/>
              </a:ln>
              <a:solidFill>
                <a:srgbClr val="0056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45">
            <a:extLst>
              <a:ext uri="{FF2B5EF4-FFF2-40B4-BE49-F238E27FC236}">
                <a16:creationId xmlns:a16="http://schemas.microsoft.com/office/drawing/2014/main" id="{20F02101-82C7-224E-9B4B-75EF79A3A085}"/>
              </a:ext>
            </a:extLst>
          </p:cNvPr>
          <p:cNvSpPr/>
          <p:nvPr/>
        </p:nvSpPr>
        <p:spPr>
          <a:xfrm>
            <a:off x="723272" y="1492027"/>
            <a:ext cx="916341" cy="1035410"/>
          </a:xfrm>
          <a:prstGeom prst="rect">
            <a:avLst/>
          </a:prstGeom>
        </p:spPr>
        <p:txBody>
          <a:bodyPr wrap="none" anchor="t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Léon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BEL</a:t>
            </a:r>
            <a:endParaRPr kumimoji="0" lang="en-US" sz="900" b="0" i="0" u="none" strike="noStrike" kern="1200" cap="none" spc="150" normalizeH="0" baseline="0" dirty="0">
              <a:ln>
                <a:noFill/>
              </a:ln>
              <a:solidFill>
                <a:srgbClr val="0056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5">
            <a:extLst>
              <a:ext uri="{FF2B5EF4-FFF2-40B4-BE49-F238E27FC236}">
                <a16:creationId xmlns:a16="http://schemas.microsoft.com/office/drawing/2014/main" id="{6A49EDBE-D769-E446-9D80-76ABD90F9594}"/>
              </a:ext>
            </a:extLst>
          </p:cNvPr>
          <p:cNvSpPr/>
          <p:nvPr/>
        </p:nvSpPr>
        <p:spPr>
          <a:xfrm>
            <a:off x="1748735" y="1493428"/>
            <a:ext cx="966932" cy="1035410"/>
          </a:xfrm>
          <a:prstGeom prst="rect">
            <a:avLst/>
          </a:prstGeom>
        </p:spPr>
        <p:txBody>
          <a:bodyPr wrap="none" anchor="t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Robert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FIÉVET</a:t>
            </a:r>
            <a:endParaRPr kumimoji="0" lang="en-US" sz="900" b="0" i="0" u="none" strike="noStrike" kern="1200" cap="none" spc="150" normalizeH="0" baseline="0" dirty="0">
              <a:ln>
                <a:noFill/>
              </a:ln>
              <a:solidFill>
                <a:srgbClr val="0056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45">
            <a:extLst>
              <a:ext uri="{FF2B5EF4-FFF2-40B4-BE49-F238E27FC236}">
                <a16:creationId xmlns:a16="http://schemas.microsoft.com/office/drawing/2014/main" id="{D1ACAB19-9EE3-614C-ABAC-58BE09D09903}"/>
              </a:ext>
            </a:extLst>
          </p:cNvPr>
          <p:cNvSpPr/>
          <p:nvPr/>
        </p:nvSpPr>
        <p:spPr>
          <a:xfrm>
            <a:off x="3907788" y="1475529"/>
            <a:ext cx="913562" cy="1035410"/>
          </a:xfrm>
          <a:prstGeom prst="rect">
            <a:avLst/>
          </a:prstGeom>
        </p:spPr>
        <p:txBody>
          <a:bodyPr wrap="none" anchor="t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Bertrand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DUFORT</a:t>
            </a:r>
            <a:endParaRPr kumimoji="0" lang="en-US" sz="900" b="0" i="0" u="none" strike="noStrike" kern="1200" cap="none" spc="150" normalizeH="0" baseline="0" dirty="0">
              <a:ln>
                <a:noFill/>
              </a:ln>
              <a:solidFill>
                <a:srgbClr val="0056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5">
            <a:extLst>
              <a:ext uri="{FF2B5EF4-FFF2-40B4-BE49-F238E27FC236}">
                <a16:creationId xmlns:a16="http://schemas.microsoft.com/office/drawing/2014/main" id="{09013F79-E197-9D4D-919F-F6A2C6DA952D}"/>
              </a:ext>
            </a:extLst>
          </p:cNvPr>
          <p:cNvSpPr/>
          <p:nvPr/>
        </p:nvSpPr>
        <p:spPr>
          <a:xfrm>
            <a:off x="4440293" y="1484433"/>
            <a:ext cx="1000728" cy="1202807"/>
          </a:xfrm>
          <a:prstGeom prst="rect">
            <a:avLst/>
          </a:prstGeom>
        </p:spPr>
        <p:txBody>
          <a:bodyPr wrap="none" anchor="t">
            <a:prstTxWarp prst="textArchUp">
              <a:avLst>
                <a:gd name="adj" fmla="val 1184704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Antoine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900" b="1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FIÉVET</a:t>
            </a:r>
          </a:p>
        </p:txBody>
      </p:sp>
      <p:cxnSp>
        <p:nvCxnSpPr>
          <p:cNvPr id="58" name="Conector recto 42">
            <a:extLst>
              <a:ext uri="{FF2B5EF4-FFF2-40B4-BE49-F238E27FC236}">
                <a16:creationId xmlns:a16="http://schemas.microsoft.com/office/drawing/2014/main" id="{25FBAA56-6CAD-864A-BA42-A1F359CB3EE1}"/>
              </a:ext>
            </a:extLst>
          </p:cNvPr>
          <p:cNvCxnSpPr>
            <a:cxnSpLocks/>
          </p:cNvCxnSpPr>
          <p:nvPr/>
        </p:nvCxnSpPr>
        <p:spPr>
          <a:xfrm flipV="1">
            <a:off x="1754869" y="2711835"/>
            <a:ext cx="0" cy="360000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42">
            <a:extLst>
              <a:ext uri="{FF2B5EF4-FFF2-40B4-BE49-F238E27FC236}">
                <a16:creationId xmlns:a16="http://schemas.microsoft.com/office/drawing/2014/main" id="{49D187A3-CB4B-774D-9016-910117007615}"/>
              </a:ext>
            </a:extLst>
          </p:cNvPr>
          <p:cNvCxnSpPr>
            <a:cxnSpLocks/>
          </p:cNvCxnSpPr>
          <p:nvPr/>
        </p:nvCxnSpPr>
        <p:spPr>
          <a:xfrm flipV="1">
            <a:off x="3329768" y="2713073"/>
            <a:ext cx="0" cy="360000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42">
            <a:extLst>
              <a:ext uri="{FF2B5EF4-FFF2-40B4-BE49-F238E27FC236}">
                <a16:creationId xmlns:a16="http://schemas.microsoft.com/office/drawing/2014/main" id="{FB5DA327-E36A-9D41-B419-8041C1F702B0}"/>
              </a:ext>
            </a:extLst>
          </p:cNvPr>
          <p:cNvCxnSpPr>
            <a:cxnSpLocks/>
          </p:cNvCxnSpPr>
          <p:nvPr/>
        </p:nvCxnSpPr>
        <p:spPr>
          <a:xfrm flipV="1">
            <a:off x="5615635" y="2711835"/>
            <a:ext cx="0" cy="360000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42">
            <a:extLst>
              <a:ext uri="{FF2B5EF4-FFF2-40B4-BE49-F238E27FC236}">
                <a16:creationId xmlns:a16="http://schemas.microsoft.com/office/drawing/2014/main" id="{55F0F8E3-850A-0F4D-B8D9-97329EDBC32F}"/>
              </a:ext>
            </a:extLst>
          </p:cNvPr>
          <p:cNvCxnSpPr>
            <a:cxnSpLocks/>
          </p:cNvCxnSpPr>
          <p:nvPr/>
        </p:nvCxnSpPr>
        <p:spPr>
          <a:xfrm flipV="1">
            <a:off x="6118271" y="2645125"/>
            <a:ext cx="9442" cy="458929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>
            <a:extLst>
              <a:ext uri="{FF2B5EF4-FFF2-40B4-BE49-F238E27FC236}">
                <a16:creationId xmlns:a16="http://schemas.microsoft.com/office/drawing/2014/main" id="{899E59A1-C0A2-234B-A5D0-F2A2CF7FC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926" y="3115722"/>
            <a:ext cx="360000" cy="360000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9ED57FB6-1C71-1740-BD0C-1B31A2E6D332}"/>
              </a:ext>
            </a:extLst>
          </p:cNvPr>
          <p:cNvSpPr txBox="1"/>
          <p:nvPr/>
        </p:nvSpPr>
        <p:spPr>
          <a:xfrm>
            <a:off x="180724" y="4008598"/>
            <a:ext cx="8782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050" b="1" i="0" u="none" strike="noStrike" kern="1200" cap="none" normalizeH="0" baseline="0" dirty="0">
                <a:ln>
                  <a:noFill/>
                </a:ln>
                <a:solidFill>
                  <a:srgbClr val="00553D"/>
                </a:solidFill>
                <a:uLnTx/>
                <a:uFillTx/>
                <a:latin typeface="Arial"/>
                <a:ea typeface="+mn-ea"/>
                <a:cs typeface="+mn-cs"/>
              </a:rPr>
              <a:t>&gt;&gt; INDUSTRIALISATION </a:t>
            </a:r>
            <a:r>
              <a:rPr kumimoji="0" lang="en-US" sz="1050" i="0" u="none" strike="noStrike" kern="1200" cap="none" normalizeH="0" baseline="0" dirty="0">
                <a:ln>
                  <a:noFill/>
                </a:ln>
                <a:solidFill>
                  <a:srgbClr val="00553D"/>
                </a:solidFill>
                <a:uLnTx/>
                <a:uFillTx/>
                <a:latin typeface="Arial"/>
                <a:ea typeface="+mn-ea"/>
                <a:cs typeface="+mn-cs"/>
              </a:rPr>
              <a:t>--</a:t>
            </a:r>
            <a:r>
              <a:rPr kumimoji="0" lang="en-US" sz="1050" b="1" i="0" u="none" strike="noStrike" kern="1200" cap="none" normalizeH="0" baseline="0" dirty="0">
                <a:ln>
                  <a:noFill/>
                </a:ln>
                <a:solidFill>
                  <a:srgbClr val="00553D"/>
                </a:solidFill>
                <a:uLnTx/>
                <a:uFillTx/>
                <a:latin typeface="Arial"/>
                <a:ea typeface="+mn-ea"/>
                <a:cs typeface="+mn-cs"/>
              </a:rPr>
              <a:t> INTERNATIONALISATION </a:t>
            </a:r>
            <a:r>
              <a:rPr kumimoji="0" lang="en-US" sz="1050" i="0" u="none" strike="noStrike" kern="1200" cap="none" normalizeH="0" baseline="0" dirty="0">
                <a:ln>
                  <a:noFill/>
                </a:ln>
                <a:solidFill>
                  <a:srgbClr val="00553D"/>
                </a:solidFill>
                <a:uLnTx/>
                <a:uFillTx/>
                <a:latin typeface="Arial"/>
                <a:ea typeface="+mn-ea"/>
                <a:cs typeface="+mn-cs"/>
              </a:rPr>
              <a:t>--</a:t>
            </a:r>
            <a:r>
              <a:rPr kumimoji="0" lang="en-US" sz="1050" b="1" i="0" u="none" strike="noStrike" kern="1200" cap="none" normalizeH="0" baseline="0" dirty="0">
                <a:ln>
                  <a:noFill/>
                </a:ln>
                <a:solidFill>
                  <a:srgbClr val="00553D"/>
                </a:solidFill>
                <a:uLnTx/>
                <a:uFillTx/>
                <a:latin typeface="Arial"/>
                <a:ea typeface="+mn-ea"/>
                <a:cs typeface="+mn-cs"/>
              </a:rPr>
              <a:t>  ACQUISITIONS </a:t>
            </a:r>
            <a:r>
              <a:rPr kumimoji="0" lang="en-US" sz="1050" i="0" u="none" strike="noStrike" kern="1200" cap="none" normalizeH="0" baseline="0" dirty="0">
                <a:ln>
                  <a:noFill/>
                </a:ln>
                <a:solidFill>
                  <a:srgbClr val="00553D"/>
                </a:solidFill>
                <a:uLnTx/>
                <a:uFillTx/>
                <a:latin typeface="Arial"/>
                <a:ea typeface="+mn-ea"/>
                <a:cs typeface="+mn-cs"/>
              </a:rPr>
              <a:t>--</a:t>
            </a:r>
            <a:r>
              <a:rPr kumimoji="0" lang="en-US" sz="1050" b="1" i="0" u="none" strike="noStrike" kern="1200" cap="none" normalizeH="0" baseline="0" dirty="0">
                <a:ln>
                  <a:noFill/>
                </a:ln>
                <a:solidFill>
                  <a:srgbClr val="00553D"/>
                </a:solidFill>
                <a:uLnTx/>
                <a:uFillTx/>
                <a:latin typeface="Arial"/>
                <a:ea typeface="+mn-ea"/>
                <a:cs typeface="+mn-cs"/>
              </a:rPr>
              <a:t> DIVERSIFICATION </a:t>
            </a:r>
            <a:r>
              <a:rPr kumimoji="0" lang="en-US" sz="1050" i="0" u="none" strike="noStrike" kern="1200" cap="none" normalizeH="0" baseline="0" dirty="0">
                <a:ln>
                  <a:noFill/>
                </a:ln>
                <a:solidFill>
                  <a:srgbClr val="00553D"/>
                </a:solidFill>
                <a:uLnTx/>
                <a:uFillTx/>
                <a:latin typeface="Arial"/>
                <a:ea typeface="+mn-ea"/>
                <a:cs typeface="+mn-cs"/>
              </a:rPr>
              <a:t>--</a:t>
            </a:r>
            <a:r>
              <a:rPr lang="en-US" sz="1050" b="1" dirty="0">
                <a:solidFill>
                  <a:srgbClr val="00553D"/>
                </a:solidFill>
              </a:rPr>
              <a:t> INNOVATION </a:t>
            </a:r>
            <a:r>
              <a:rPr lang="en-US" sz="1050" dirty="0">
                <a:solidFill>
                  <a:srgbClr val="00553D"/>
                </a:solidFill>
              </a:rPr>
              <a:t>--</a:t>
            </a:r>
            <a:r>
              <a:rPr kumimoji="0" lang="en-US" sz="1050" b="1" i="0" u="none" strike="noStrike" kern="1200" cap="none" normalizeH="0" baseline="0" dirty="0">
                <a:ln>
                  <a:noFill/>
                </a:ln>
                <a:solidFill>
                  <a:srgbClr val="00553D"/>
                </a:solidFill>
                <a:uLnTx/>
                <a:uFillTx/>
                <a:latin typeface="Arial"/>
                <a:ea typeface="+mn-ea"/>
                <a:cs typeface="+mn-cs"/>
              </a:rPr>
              <a:t> RESPONSABILITÉ &gt;&gt;</a:t>
            </a:r>
          </a:p>
        </p:txBody>
      </p:sp>
      <p:cxnSp>
        <p:nvCxnSpPr>
          <p:cNvPr id="101" name="Conector recto 42">
            <a:extLst>
              <a:ext uri="{FF2B5EF4-FFF2-40B4-BE49-F238E27FC236}">
                <a16:creationId xmlns:a16="http://schemas.microsoft.com/office/drawing/2014/main" id="{A0C104B6-E9A7-014B-8039-509275991EEC}"/>
              </a:ext>
            </a:extLst>
          </p:cNvPr>
          <p:cNvCxnSpPr>
            <a:cxnSpLocks/>
          </p:cNvCxnSpPr>
          <p:nvPr/>
        </p:nvCxnSpPr>
        <p:spPr>
          <a:xfrm flipV="1">
            <a:off x="663900" y="1729065"/>
            <a:ext cx="0" cy="721952"/>
          </a:xfrm>
          <a:prstGeom prst="line">
            <a:avLst/>
          </a:prstGeom>
          <a:ln w="158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42">
            <a:extLst>
              <a:ext uri="{FF2B5EF4-FFF2-40B4-BE49-F238E27FC236}">
                <a16:creationId xmlns:a16="http://schemas.microsoft.com/office/drawing/2014/main" id="{05704399-9E29-7748-9BD1-1B3032178C1F}"/>
              </a:ext>
            </a:extLst>
          </p:cNvPr>
          <p:cNvCxnSpPr>
            <a:cxnSpLocks/>
          </p:cNvCxnSpPr>
          <p:nvPr/>
        </p:nvCxnSpPr>
        <p:spPr>
          <a:xfrm flipV="1">
            <a:off x="1181789" y="1954419"/>
            <a:ext cx="0" cy="609464"/>
          </a:xfrm>
          <a:prstGeom prst="line">
            <a:avLst/>
          </a:prstGeom>
          <a:ln w="158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42">
            <a:extLst>
              <a:ext uri="{FF2B5EF4-FFF2-40B4-BE49-F238E27FC236}">
                <a16:creationId xmlns:a16="http://schemas.microsoft.com/office/drawing/2014/main" id="{90CA99C0-6EF0-7841-A19A-24836652696C}"/>
              </a:ext>
            </a:extLst>
          </p:cNvPr>
          <p:cNvCxnSpPr>
            <a:cxnSpLocks/>
          </p:cNvCxnSpPr>
          <p:nvPr/>
        </p:nvCxnSpPr>
        <p:spPr>
          <a:xfrm flipV="1">
            <a:off x="2251190" y="2003373"/>
            <a:ext cx="0" cy="609464"/>
          </a:xfrm>
          <a:prstGeom prst="line">
            <a:avLst/>
          </a:prstGeom>
          <a:ln w="158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42">
            <a:extLst>
              <a:ext uri="{FF2B5EF4-FFF2-40B4-BE49-F238E27FC236}">
                <a16:creationId xmlns:a16="http://schemas.microsoft.com/office/drawing/2014/main" id="{B7893472-D98E-3740-84BB-B1F9DCF53C9A}"/>
              </a:ext>
            </a:extLst>
          </p:cNvPr>
          <p:cNvCxnSpPr>
            <a:cxnSpLocks/>
          </p:cNvCxnSpPr>
          <p:nvPr/>
        </p:nvCxnSpPr>
        <p:spPr>
          <a:xfrm flipV="1">
            <a:off x="4402789" y="2019734"/>
            <a:ext cx="0" cy="609464"/>
          </a:xfrm>
          <a:prstGeom prst="line">
            <a:avLst/>
          </a:prstGeom>
          <a:ln w="158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42">
            <a:extLst>
              <a:ext uri="{FF2B5EF4-FFF2-40B4-BE49-F238E27FC236}">
                <a16:creationId xmlns:a16="http://schemas.microsoft.com/office/drawing/2014/main" id="{0A552FBE-15DC-AD48-BB5A-7A257E267025}"/>
              </a:ext>
            </a:extLst>
          </p:cNvPr>
          <p:cNvCxnSpPr>
            <a:cxnSpLocks/>
          </p:cNvCxnSpPr>
          <p:nvPr/>
        </p:nvCxnSpPr>
        <p:spPr>
          <a:xfrm flipV="1">
            <a:off x="4915972" y="2029065"/>
            <a:ext cx="0" cy="609464"/>
          </a:xfrm>
          <a:prstGeom prst="line">
            <a:avLst/>
          </a:prstGeom>
          <a:ln w="158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E0B339-A1FA-0B4B-87CC-48008B51643F}"/>
              </a:ext>
            </a:extLst>
          </p:cNvPr>
          <p:cNvGrpSpPr/>
          <p:nvPr/>
        </p:nvGrpSpPr>
        <p:grpSpPr>
          <a:xfrm>
            <a:off x="443228" y="1559856"/>
            <a:ext cx="423756" cy="419824"/>
            <a:chOff x="832504" y="1692833"/>
            <a:chExt cx="618539" cy="612801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FCAFAA3-2EDB-4946-B277-B209146E32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523" y="1722434"/>
              <a:ext cx="573520" cy="583200"/>
            </a:xfrm>
            <a:custGeom>
              <a:avLst/>
              <a:gdLst>
                <a:gd name="connsiteX0" fmla="*/ 1506435 w 1504950"/>
                <a:gd name="connsiteY0" fmla="*/ 767828 h 1530350"/>
                <a:gd name="connsiteX1" fmla="*/ 1314265 w 1504950"/>
                <a:gd name="connsiteY1" fmla="*/ 1312156 h 1530350"/>
                <a:gd name="connsiteX2" fmla="*/ 700658 w 1504950"/>
                <a:gd name="connsiteY2" fmla="*/ 1527028 h 1530350"/>
                <a:gd name="connsiteX3" fmla="*/ 271893 w 1504950"/>
                <a:gd name="connsiteY3" fmla="*/ 1379104 h 1530350"/>
                <a:gd name="connsiteX4" fmla="*/ 61384 w 1504950"/>
                <a:gd name="connsiteY4" fmla="*/ 1092637 h 1530350"/>
                <a:gd name="connsiteX5" fmla="*/ 13461 w 1504950"/>
                <a:gd name="connsiteY5" fmla="*/ 890237 h 1530350"/>
                <a:gd name="connsiteX6" fmla="*/ 155853 w 1504950"/>
                <a:gd name="connsiteY6" fmla="*/ 286072 h 1530350"/>
                <a:gd name="connsiteX7" fmla="*/ 668190 w 1504950"/>
                <a:gd name="connsiteY7" fmla="*/ 1598 h 1530350"/>
                <a:gd name="connsiteX8" fmla="*/ 1061014 w 1504950"/>
                <a:gd name="connsiteY8" fmla="*/ 81450 h 1530350"/>
                <a:gd name="connsiteX9" fmla="*/ 1335753 w 1504950"/>
                <a:gd name="connsiteY9" fmla="*/ 263174 h 1530350"/>
                <a:gd name="connsiteX10" fmla="*/ 1498231 w 1504950"/>
                <a:gd name="connsiteY10" fmla="*/ 662964 h 1530350"/>
                <a:gd name="connsiteX11" fmla="*/ 1506435 w 1504950"/>
                <a:gd name="connsiteY11" fmla="*/ 767828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4950" h="1530350">
                  <a:moveTo>
                    <a:pt x="1506435" y="767828"/>
                  </a:moveTo>
                  <a:cubicBezTo>
                    <a:pt x="1509673" y="986211"/>
                    <a:pt x="1458842" y="1170811"/>
                    <a:pt x="1314265" y="1312156"/>
                  </a:cubicBezTo>
                  <a:cubicBezTo>
                    <a:pt x="1146091" y="1476570"/>
                    <a:pt x="939088" y="1552561"/>
                    <a:pt x="700658" y="1527028"/>
                  </a:cubicBezTo>
                  <a:cubicBezTo>
                    <a:pt x="546524" y="1510517"/>
                    <a:pt x="402087" y="1466480"/>
                    <a:pt x="271893" y="1379104"/>
                  </a:cubicBezTo>
                  <a:cubicBezTo>
                    <a:pt x="166756" y="1308543"/>
                    <a:pt x="92798" y="1216366"/>
                    <a:pt x="61384" y="1092637"/>
                  </a:cubicBezTo>
                  <a:cubicBezTo>
                    <a:pt x="44322" y="1025434"/>
                    <a:pt x="26904" y="958207"/>
                    <a:pt x="13461" y="890237"/>
                  </a:cubicBezTo>
                  <a:cubicBezTo>
                    <a:pt x="-30564" y="667631"/>
                    <a:pt x="37679" y="471054"/>
                    <a:pt x="155853" y="286072"/>
                  </a:cubicBezTo>
                  <a:cubicBezTo>
                    <a:pt x="275614" y="98614"/>
                    <a:pt x="450429" y="15162"/>
                    <a:pt x="668190" y="1598"/>
                  </a:cubicBezTo>
                  <a:cubicBezTo>
                    <a:pt x="807801" y="-7095"/>
                    <a:pt x="937068" y="19690"/>
                    <a:pt x="1061014" y="81450"/>
                  </a:cubicBezTo>
                  <a:cubicBezTo>
                    <a:pt x="1160099" y="130821"/>
                    <a:pt x="1259851" y="178744"/>
                    <a:pt x="1335753" y="263174"/>
                  </a:cubicBezTo>
                  <a:cubicBezTo>
                    <a:pt x="1438045" y="376960"/>
                    <a:pt x="1481816" y="514482"/>
                    <a:pt x="1498231" y="662964"/>
                  </a:cubicBezTo>
                  <a:cubicBezTo>
                    <a:pt x="1502746" y="703858"/>
                    <a:pt x="1504695" y="745038"/>
                    <a:pt x="1506435" y="767828"/>
                  </a:cubicBezTo>
                  <a:close/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29C070D-7839-3B45-9B5B-B76B5EA2D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504" y="1692833"/>
              <a:ext cx="574142" cy="583780"/>
            </a:xfrm>
            <a:custGeom>
              <a:avLst/>
              <a:gdLst>
                <a:gd name="connsiteX0" fmla="*/ 254641 w 574142"/>
                <a:gd name="connsiteY0" fmla="*/ 610 h 583780"/>
                <a:gd name="connsiteX1" fmla="*/ 404342 w 574142"/>
                <a:gd name="connsiteY1" fmla="*/ 31041 h 583780"/>
                <a:gd name="connsiteX2" fmla="*/ 509042 w 574142"/>
                <a:gd name="connsiteY2" fmla="*/ 100294 h 583780"/>
                <a:gd name="connsiteX3" fmla="*/ 570961 w 574142"/>
                <a:gd name="connsiteY3" fmla="*/ 252650 h 583780"/>
                <a:gd name="connsiteX4" fmla="*/ 574087 w 574142"/>
                <a:gd name="connsiteY4" fmla="*/ 292612 h 583780"/>
                <a:gd name="connsiteX5" fmla="*/ 500853 w 574142"/>
                <a:gd name="connsiteY5" fmla="*/ 500050 h 583780"/>
                <a:gd name="connsiteX6" fmla="*/ 267014 w 574142"/>
                <a:gd name="connsiteY6" fmla="*/ 581935 h 583780"/>
                <a:gd name="connsiteX7" fmla="*/ 103616 w 574142"/>
                <a:gd name="connsiteY7" fmla="*/ 525563 h 583780"/>
                <a:gd name="connsiteX8" fmla="*/ 23394 w 574142"/>
                <a:gd name="connsiteY8" fmla="*/ 416393 h 583780"/>
                <a:gd name="connsiteX9" fmla="*/ 5131 w 574142"/>
                <a:gd name="connsiteY9" fmla="*/ 339261 h 583780"/>
                <a:gd name="connsiteX10" fmla="*/ 59395 w 574142"/>
                <a:gd name="connsiteY10" fmla="*/ 109020 h 583780"/>
                <a:gd name="connsiteX11" fmla="*/ 254641 w 574142"/>
                <a:gd name="connsiteY11" fmla="*/ 610 h 5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4142" h="583780">
                  <a:moveTo>
                    <a:pt x="254641" y="610"/>
                  </a:moveTo>
                  <a:cubicBezTo>
                    <a:pt x="307845" y="-2703"/>
                    <a:pt x="357107" y="7505"/>
                    <a:pt x="404342" y="31041"/>
                  </a:cubicBezTo>
                  <a:cubicBezTo>
                    <a:pt x="442102" y="49856"/>
                    <a:pt x="480117" y="68118"/>
                    <a:pt x="509042" y="100294"/>
                  </a:cubicBezTo>
                  <a:cubicBezTo>
                    <a:pt x="548024" y="143656"/>
                    <a:pt x="564705" y="196065"/>
                    <a:pt x="570961" y="252650"/>
                  </a:cubicBezTo>
                  <a:cubicBezTo>
                    <a:pt x="572681" y="268234"/>
                    <a:pt x="573424" y="283927"/>
                    <a:pt x="574087" y="292612"/>
                  </a:cubicBezTo>
                  <a:cubicBezTo>
                    <a:pt x="575321" y="375836"/>
                    <a:pt x="555950" y="446185"/>
                    <a:pt x="500853" y="500050"/>
                  </a:cubicBezTo>
                  <a:cubicBezTo>
                    <a:pt x="436764" y="562706"/>
                    <a:pt x="357877" y="591666"/>
                    <a:pt x="267014" y="581935"/>
                  </a:cubicBezTo>
                  <a:cubicBezTo>
                    <a:pt x="208275" y="575643"/>
                    <a:pt x="153232" y="558861"/>
                    <a:pt x="103616" y="525563"/>
                  </a:cubicBezTo>
                  <a:cubicBezTo>
                    <a:pt x="63550" y="498673"/>
                    <a:pt x="35365" y="463545"/>
                    <a:pt x="23394" y="416393"/>
                  </a:cubicBezTo>
                  <a:cubicBezTo>
                    <a:pt x="16892" y="390783"/>
                    <a:pt x="10254" y="365164"/>
                    <a:pt x="5131" y="339261"/>
                  </a:cubicBezTo>
                  <a:cubicBezTo>
                    <a:pt x="-11647" y="254428"/>
                    <a:pt x="14360" y="179515"/>
                    <a:pt x="59395" y="109020"/>
                  </a:cubicBezTo>
                  <a:cubicBezTo>
                    <a:pt x="105035" y="37582"/>
                    <a:pt x="171655" y="5779"/>
                    <a:pt x="254641" y="610"/>
                  </a:cubicBezTo>
                  <a:close/>
                </a:path>
              </a:pathLst>
            </a:cu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22610A-875A-E14D-BFB5-0FAA478790E2}"/>
              </a:ext>
            </a:extLst>
          </p:cNvPr>
          <p:cNvGrpSpPr/>
          <p:nvPr/>
        </p:nvGrpSpPr>
        <p:grpSpPr>
          <a:xfrm>
            <a:off x="4155101" y="1559856"/>
            <a:ext cx="423174" cy="422350"/>
            <a:chOff x="5090885" y="1692833"/>
            <a:chExt cx="617689" cy="616484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E1B0F70-E258-EF49-BF82-4C44937C34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5054" y="1726117"/>
              <a:ext cx="573520" cy="583200"/>
            </a:xfrm>
            <a:custGeom>
              <a:avLst/>
              <a:gdLst>
                <a:gd name="connsiteX0" fmla="*/ 1506435 w 1504950"/>
                <a:gd name="connsiteY0" fmla="*/ 767828 h 1530350"/>
                <a:gd name="connsiteX1" fmla="*/ 1314265 w 1504950"/>
                <a:gd name="connsiteY1" fmla="*/ 1312156 h 1530350"/>
                <a:gd name="connsiteX2" fmla="*/ 700658 w 1504950"/>
                <a:gd name="connsiteY2" fmla="*/ 1527028 h 1530350"/>
                <a:gd name="connsiteX3" fmla="*/ 271893 w 1504950"/>
                <a:gd name="connsiteY3" fmla="*/ 1379104 h 1530350"/>
                <a:gd name="connsiteX4" fmla="*/ 61384 w 1504950"/>
                <a:gd name="connsiteY4" fmla="*/ 1092637 h 1530350"/>
                <a:gd name="connsiteX5" fmla="*/ 13461 w 1504950"/>
                <a:gd name="connsiteY5" fmla="*/ 890237 h 1530350"/>
                <a:gd name="connsiteX6" fmla="*/ 155853 w 1504950"/>
                <a:gd name="connsiteY6" fmla="*/ 286072 h 1530350"/>
                <a:gd name="connsiteX7" fmla="*/ 668190 w 1504950"/>
                <a:gd name="connsiteY7" fmla="*/ 1598 h 1530350"/>
                <a:gd name="connsiteX8" fmla="*/ 1061014 w 1504950"/>
                <a:gd name="connsiteY8" fmla="*/ 81450 h 1530350"/>
                <a:gd name="connsiteX9" fmla="*/ 1335753 w 1504950"/>
                <a:gd name="connsiteY9" fmla="*/ 263174 h 1530350"/>
                <a:gd name="connsiteX10" fmla="*/ 1498231 w 1504950"/>
                <a:gd name="connsiteY10" fmla="*/ 662964 h 1530350"/>
                <a:gd name="connsiteX11" fmla="*/ 1506435 w 1504950"/>
                <a:gd name="connsiteY11" fmla="*/ 767828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4950" h="1530350">
                  <a:moveTo>
                    <a:pt x="1506435" y="767828"/>
                  </a:moveTo>
                  <a:cubicBezTo>
                    <a:pt x="1509673" y="986211"/>
                    <a:pt x="1458842" y="1170811"/>
                    <a:pt x="1314265" y="1312156"/>
                  </a:cubicBezTo>
                  <a:cubicBezTo>
                    <a:pt x="1146091" y="1476570"/>
                    <a:pt x="939088" y="1552561"/>
                    <a:pt x="700658" y="1527028"/>
                  </a:cubicBezTo>
                  <a:cubicBezTo>
                    <a:pt x="546524" y="1510517"/>
                    <a:pt x="402087" y="1466480"/>
                    <a:pt x="271893" y="1379104"/>
                  </a:cubicBezTo>
                  <a:cubicBezTo>
                    <a:pt x="166756" y="1308543"/>
                    <a:pt x="92798" y="1216366"/>
                    <a:pt x="61384" y="1092637"/>
                  </a:cubicBezTo>
                  <a:cubicBezTo>
                    <a:pt x="44322" y="1025434"/>
                    <a:pt x="26904" y="958207"/>
                    <a:pt x="13461" y="890237"/>
                  </a:cubicBezTo>
                  <a:cubicBezTo>
                    <a:pt x="-30564" y="667631"/>
                    <a:pt x="37679" y="471054"/>
                    <a:pt x="155853" y="286072"/>
                  </a:cubicBezTo>
                  <a:cubicBezTo>
                    <a:pt x="275614" y="98614"/>
                    <a:pt x="450429" y="15162"/>
                    <a:pt x="668190" y="1598"/>
                  </a:cubicBezTo>
                  <a:cubicBezTo>
                    <a:pt x="807801" y="-7095"/>
                    <a:pt x="937068" y="19690"/>
                    <a:pt x="1061014" y="81450"/>
                  </a:cubicBezTo>
                  <a:cubicBezTo>
                    <a:pt x="1160099" y="130821"/>
                    <a:pt x="1259851" y="178744"/>
                    <a:pt x="1335753" y="263174"/>
                  </a:cubicBezTo>
                  <a:cubicBezTo>
                    <a:pt x="1438045" y="376960"/>
                    <a:pt x="1481816" y="514482"/>
                    <a:pt x="1498231" y="662964"/>
                  </a:cubicBezTo>
                  <a:cubicBezTo>
                    <a:pt x="1502746" y="703858"/>
                    <a:pt x="1504695" y="745038"/>
                    <a:pt x="1506435" y="767828"/>
                  </a:cubicBezTo>
                  <a:close/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5782E1B-018B-8744-8307-5B8E08A20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0885" y="1692833"/>
              <a:ext cx="574141" cy="583780"/>
            </a:xfrm>
            <a:custGeom>
              <a:avLst/>
              <a:gdLst>
                <a:gd name="connsiteX0" fmla="*/ 254640 w 574141"/>
                <a:gd name="connsiteY0" fmla="*/ 610 h 583780"/>
                <a:gd name="connsiteX1" fmla="*/ 404341 w 574141"/>
                <a:gd name="connsiteY1" fmla="*/ 31041 h 583780"/>
                <a:gd name="connsiteX2" fmla="*/ 509041 w 574141"/>
                <a:gd name="connsiteY2" fmla="*/ 100294 h 583780"/>
                <a:gd name="connsiteX3" fmla="*/ 570960 w 574141"/>
                <a:gd name="connsiteY3" fmla="*/ 252650 h 583780"/>
                <a:gd name="connsiteX4" fmla="*/ 574086 w 574141"/>
                <a:gd name="connsiteY4" fmla="*/ 292612 h 583780"/>
                <a:gd name="connsiteX5" fmla="*/ 500852 w 574141"/>
                <a:gd name="connsiteY5" fmla="*/ 500050 h 583780"/>
                <a:gd name="connsiteX6" fmla="*/ 267013 w 574141"/>
                <a:gd name="connsiteY6" fmla="*/ 581935 h 583780"/>
                <a:gd name="connsiteX7" fmla="*/ 103616 w 574141"/>
                <a:gd name="connsiteY7" fmla="*/ 525563 h 583780"/>
                <a:gd name="connsiteX8" fmla="*/ 23393 w 574141"/>
                <a:gd name="connsiteY8" fmla="*/ 416393 h 583780"/>
                <a:gd name="connsiteX9" fmla="*/ 5130 w 574141"/>
                <a:gd name="connsiteY9" fmla="*/ 339261 h 583780"/>
                <a:gd name="connsiteX10" fmla="*/ 59394 w 574141"/>
                <a:gd name="connsiteY10" fmla="*/ 109020 h 583780"/>
                <a:gd name="connsiteX11" fmla="*/ 254640 w 574141"/>
                <a:gd name="connsiteY11" fmla="*/ 610 h 5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4141" h="583780">
                  <a:moveTo>
                    <a:pt x="254640" y="610"/>
                  </a:moveTo>
                  <a:cubicBezTo>
                    <a:pt x="307844" y="-2703"/>
                    <a:pt x="357107" y="7505"/>
                    <a:pt x="404341" y="31041"/>
                  </a:cubicBezTo>
                  <a:cubicBezTo>
                    <a:pt x="442101" y="49856"/>
                    <a:pt x="480116" y="68118"/>
                    <a:pt x="509041" y="100294"/>
                  </a:cubicBezTo>
                  <a:cubicBezTo>
                    <a:pt x="548023" y="143656"/>
                    <a:pt x="564704" y="196065"/>
                    <a:pt x="570960" y="252650"/>
                  </a:cubicBezTo>
                  <a:cubicBezTo>
                    <a:pt x="572680" y="268234"/>
                    <a:pt x="573423" y="283927"/>
                    <a:pt x="574086" y="292612"/>
                  </a:cubicBezTo>
                  <a:cubicBezTo>
                    <a:pt x="575320" y="375836"/>
                    <a:pt x="555949" y="446185"/>
                    <a:pt x="500852" y="500050"/>
                  </a:cubicBezTo>
                  <a:cubicBezTo>
                    <a:pt x="436763" y="562706"/>
                    <a:pt x="357876" y="591666"/>
                    <a:pt x="267013" y="581935"/>
                  </a:cubicBezTo>
                  <a:cubicBezTo>
                    <a:pt x="208275" y="575643"/>
                    <a:pt x="153231" y="558861"/>
                    <a:pt x="103616" y="525563"/>
                  </a:cubicBezTo>
                  <a:cubicBezTo>
                    <a:pt x="63549" y="498673"/>
                    <a:pt x="35365" y="463545"/>
                    <a:pt x="23393" y="416393"/>
                  </a:cubicBezTo>
                  <a:cubicBezTo>
                    <a:pt x="16891" y="390783"/>
                    <a:pt x="10253" y="365164"/>
                    <a:pt x="5130" y="339261"/>
                  </a:cubicBezTo>
                  <a:cubicBezTo>
                    <a:pt x="-11647" y="254428"/>
                    <a:pt x="14359" y="179515"/>
                    <a:pt x="59394" y="109020"/>
                  </a:cubicBezTo>
                  <a:cubicBezTo>
                    <a:pt x="105034" y="37582"/>
                    <a:pt x="171654" y="5779"/>
                    <a:pt x="254640" y="610"/>
                  </a:cubicBezTo>
                  <a:close/>
                </a:path>
              </a:pathLst>
            </a:cu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8D3BEC-3A4F-BB4D-B4E0-83E76BCDCFEA}"/>
              </a:ext>
            </a:extLst>
          </p:cNvPr>
          <p:cNvGrpSpPr/>
          <p:nvPr/>
        </p:nvGrpSpPr>
        <p:grpSpPr>
          <a:xfrm>
            <a:off x="2014534" y="1590150"/>
            <a:ext cx="431314" cy="422351"/>
            <a:chOff x="2386617" y="1692832"/>
            <a:chExt cx="629569" cy="616485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7EA0379-0274-6645-B288-499B9EB213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2666" y="1726117"/>
              <a:ext cx="573520" cy="583200"/>
            </a:xfrm>
            <a:custGeom>
              <a:avLst/>
              <a:gdLst>
                <a:gd name="connsiteX0" fmla="*/ 1506435 w 1504950"/>
                <a:gd name="connsiteY0" fmla="*/ 767828 h 1530350"/>
                <a:gd name="connsiteX1" fmla="*/ 1314265 w 1504950"/>
                <a:gd name="connsiteY1" fmla="*/ 1312156 h 1530350"/>
                <a:gd name="connsiteX2" fmla="*/ 700658 w 1504950"/>
                <a:gd name="connsiteY2" fmla="*/ 1527028 h 1530350"/>
                <a:gd name="connsiteX3" fmla="*/ 271893 w 1504950"/>
                <a:gd name="connsiteY3" fmla="*/ 1379104 h 1530350"/>
                <a:gd name="connsiteX4" fmla="*/ 61384 w 1504950"/>
                <a:gd name="connsiteY4" fmla="*/ 1092637 h 1530350"/>
                <a:gd name="connsiteX5" fmla="*/ 13461 w 1504950"/>
                <a:gd name="connsiteY5" fmla="*/ 890237 h 1530350"/>
                <a:gd name="connsiteX6" fmla="*/ 155853 w 1504950"/>
                <a:gd name="connsiteY6" fmla="*/ 286072 h 1530350"/>
                <a:gd name="connsiteX7" fmla="*/ 668190 w 1504950"/>
                <a:gd name="connsiteY7" fmla="*/ 1598 h 1530350"/>
                <a:gd name="connsiteX8" fmla="*/ 1061014 w 1504950"/>
                <a:gd name="connsiteY8" fmla="*/ 81450 h 1530350"/>
                <a:gd name="connsiteX9" fmla="*/ 1335753 w 1504950"/>
                <a:gd name="connsiteY9" fmla="*/ 263174 h 1530350"/>
                <a:gd name="connsiteX10" fmla="*/ 1498231 w 1504950"/>
                <a:gd name="connsiteY10" fmla="*/ 662964 h 1530350"/>
                <a:gd name="connsiteX11" fmla="*/ 1506435 w 1504950"/>
                <a:gd name="connsiteY11" fmla="*/ 767828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4950" h="1530350">
                  <a:moveTo>
                    <a:pt x="1506435" y="767828"/>
                  </a:moveTo>
                  <a:cubicBezTo>
                    <a:pt x="1509673" y="986211"/>
                    <a:pt x="1458842" y="1170811"/>
                    <a:pt x="1314265" y="1312156"/>
                  </a:cubicBezTo>
                  <a:cubicBezTo>
                    <a:pt x="1146091" y="1476570"/>
                    <a:pt x="939088" y="1552561"/>
                    <a:pt x="700658" y="1527028"/>
                  </a:cubicBezTo>
                  <a:cubicBezTo>
                    <a:pt x="546524" y="1510517"/>
                    <a:pt x="402087" y="1466480"/>
                    <a:pt x="271893" y="1379104"/>
                  </a:cubicBezTo>
                  <a:cubicBezTo>
                    <a:pt x="166756" y="1308543"/>
                    <a:pt x="92798" y="1216366"/>
                    <a:pt x="61384" y="1092637"/>
                  </a:cubicBezTo>
                  <a:cubicBezTo>
                    <a:pt x="44322" y="1025434"/>
                    <a:pt x="26904" y="958207"/>
                    <a:pt x="13461" y="890237"/>
                  </a:cubicBezTo>
                  <a:cubicBezTo>
                    <a:pt x="-30564" y="667631"/>
                    <a:pt x="37679" y="471054"/>
                    <a:pt x="155853" y="286072"/>
                  </a:cubicBezTo>
                  <a:cubicBezTo>
                    <a:pt x="275614" y="98614"/>
                    <a:pt x="450429" y="15162"/>
                    <a:pt x="668190" y="1598"/>
                  </a:cubicBezTo>
                  <a:cubicBezTo>
                    <a:pt x="807801" y="-7095"/>
                    <a:pt x="937068" y="19690"/>
                    <a:pt x="1061014" y="81450"/>
                  </a:cubicBezTo>
                  <a:cubicBezTo>
                    <a:pt x="1160099" y="130821"/>
                    <a:pt x="1259851" y="178744"/>
                    <a:pt x="1335753" y="263174"/>
                  </a:cubicBezTo>
                  <a:cubicBezTo>
                    <a:pt x="1438045" y="376960"/>
                    <a:pt x="1481816" y="514482"/>
                    <a:pt x="1498231" y="662964"/>
                  </a:cubicBezTo>
                  <a:cubicBezTo>
                    <a:pt x="1502746" y="703858"/>
                    <a:pt x="1504695" y="745038"/>
                    <a:pt x="1506435" y="767828"/>
                  </a:cubicBezTo>
                  <a:close/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4" name="Picture 43" descr="http://www.lamaisondelavachequirit.com/uploads/tx_chronologie/1942.jpg">
              <a:extLst>
                <a:ext uri="{FF2B5EF4-FFF2-40B4-BE49-F238E27FC236}">
                  <a16:creationId xmlns:a16="http://schemas.microsoft.com/office/drawing/2014/main" id="{5C7D4B8F-E445-6F42-BC14-21499B8490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86617" y="1692832"/>
              <a:ext cx="574142" cy="583780"/>
            </a:xfrm>
            <a:custGeom>
              <a:avLst/>
              <a:gdLst>
                <a:gd name="connsiteX0" fmla="*/ 254640 w 574141"/>
                <a:gd name="connsiteY0" fmla="*/ 610 h 583780"/>
                <a:gd name="connsiteX1" fmla="*/ 404341 w 574141"/>
                <a:gd name="connsiteY1" fmla="*/ 31041 h 583780"/>
                <a:gd name="connsiteX2" fmla="*/ 509041 w 574141"/>
                <a:gd name="connsiteY2" fmla="*/ 100294 h 583780"/>
                <a:gd name="connsiteX3" fmla="*/ 570960 w 574141"/>
                <a:gd name="connsiteY3" fmla="*/ 252650 h 583780"/>
                <a:gd name="connsiteX4" fmla="*/ 574086 w 574141"/>
                <a:gd name="connsiteY4" fmla="*/ 292612 h 583780"/>
                <a:gd name="connsiteX5" fmla="*/ 500852 w 574141"/>
                <a:gd name="connsiteY5" fmla="*/ 500050 h 583780"/>
                <a:gd name="connsiteX6" fmla="*/ 267013 w 574141"/>
                <a:gd name="connsiteY6" fmla="*/ 581935 h 583780"/>
                <a:gd name="connsiteX7" fmla="*/ 103616 w 574141"/>
                <a:gd name="connsiteY7" fmla="*/ 525563 h 583780"/>
                <a:gd name="connsiteX8" fmla="*/ 23393 w 574141"/>
                <a:gd name="connsiteY8" fmla="*/ 416393 h 583780"/>
                <a:gd name="connsiteX9" fmla="*/ 5130 w 574141"/>
                <a:gd name="connsiteY9" fmla="*/ 339261 h 583780"/>
                <a:gd name="connsiteX10" fmla="*/ 59394 w 574141"/>
                <a:gd name="connsiteY10" fmla="*/ 109020 h 583780"/>
                <a:gd name="connsiteX11" fmla="*/ 254640 w 574141"/>
                <a:gd name="connsiteY11" fmla="*/ 610 h 58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4141" h="583780">
                  <a:moveTo>
                    <a:pt x="254640" y="610"/>
                  </a:moveTo>
                  <a:cubicBezTo>
                    <a:pt x="307844" y="-2703"/>
                    <a:pt x="357107" y="7505"/>
                    <a:pt x="404341" y="31041"/>
                  </a:cubicBezTo>
                  <a:cubicBezTo>
                    <a:pt x="442101" y="49856"/>
                    <a:pt x="480116" y="68118"/>
                    <a:pt x="509041" y="100294"/>
                  </a:cubicBezTo>
                  <a:cubicBezTo>
                    <a:pt x="548023" y="143656"/>
                    <a:pt x="564704" y="196065"/>
                    <a:pt x="570960" y="252650"/>
                  </a:cubicBezTo>
                  <a:cubicBezTo>
                    <a:pt x="572680" y="268234"/>
                    <a:pt x="573423" y="283927"/>
                    <a:pt x="574086" y="292612"/>
                  </a:cubicBezTo>
                  <a:cubicBezTo>
                    <a:pt x="575320" y="375836"/>
                    <a:pt x="555949" y="446185"/>
                    <a:pt x="500852" y="500050"/>
                  </a:cubicBezTo>
                  <a:cubicBezTo>
                    <a:pt x="436763" y="562706"/>
                    <a:pt x="357876" y="591666"/>
                    <a:pt x="267013" y="581935"/>
                  </a:cubicBezTo>
                  <a:cubicBezTo>
                    <a:pt x="208274" y="575643"/>
                    <a:pt x="153231" y="558861"/>
                    <a:pt x="103616" y="525563"/>
                  </a:cubicBezTo>
                  <a:cubicBezTo>
                    <a:pt x="63549" y="498673"/>
                    <a:pt x="35364" y="463545"/>
                    <a:pt x="23393" y="416393"/>
                  </a:cubicBezTo>
                  <a:cubicBezTo>
                    <a:pt x="16891" y="390783"/>
                    <a:pt x="10253" y="365164"/>
                    <a:pt x="5130" y="339261"/>
                  </a:cubicBezTo>
                  <a:cubicBezTo>
                    <a:pt x="-11647" y="254428"/>
                    <a:pt x="14359" y="179515"/>
                    <a:pt x="59394" y="109020"/>
                  </a:cubicBezTo>
                  <a:cubicBezTo>
                    <a:pt x="105034" y="37582"/>
                    <a:pt x="171654" y="5779"/>
                    <a:pt x="254640" y="610"/>
                  </a:cubicBez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BF1438C1-4E08-7943-A045-DE4C3C22F339}"/>
              </a:ext>
            </a:extLst>
          </p:cNvPr>
          <p:cNvSpPr>
            <a:spLocks noChangeAspect="1"/>
          </p:cNvSpPr>
          <p:nvPr/>
        </p:nvSpPr>
        <p:spPr>
          <a:xfrm>
            <a:off x="4744072" y="1582659"/>
            <a:ext cx="392914" cy="399547"/>
          </a:xfrm>
          <a:custGeom>
            <a:avLst/>
            <a:gdLst>
              <a:gd name="connsiteX0" fmla="*/ 1506435 w 1504950"/>
              <a:gd name="connsiteY0" fmla="*/ 767828 h 1530350"/>
              <a:gd name="connsiteX1" fmla="*/ 1314265 w 1504950"/>
              <a:gd name="connsiteY1" fmla="*/ 1312156 h 1530350"/>
              <a:gd name="connsiteX2" fmla="*/ 700658 w 1504950"/>
              <a:gd name="connsiteY2" fmla="*/ 1527028 h 1530350"/>
              <a:gd name="connsiteX3" fmla="*/ 271893 w 1504950"/>
              <a:gd name="connsiteY3" fmla="*/ 1379104 h 1530350"/>
              <a:gd name="connsiteX4" fmla="*/ 61384 w 1504950"/>
              <a:gd name="connsiteY4" fmla="*/ 1092637 h 1530350"/>
              <a:gd name="connsiteX5" fmla="*/ 13461 w 1504950"/>
              <a:gd name="connsiteY5" fmla="*/ 890237 h 1530350"/>
              <a:gd name="connsiteX6" fmla="*/ 155853 w 1504950"/>
              <a:gd name="connsiteY6" fmla="*/ 286072 h 1530350"/>
              <a:gd name="connsiteX7" fmla="*/ 668190 w 1504950"/>
              <a:gd name="connsiteY7" fmla="*/ 1598 h 1530350"/>
              <a:gd name="connsiteX8" fmla="*/ 1061014 w 1504950"/>
              <a:gd name="connsiteY8" fmla="*/ 81450 h 1530350"/>
              <a:gd name="connsiteX9" fmla="*/ 1335753 w 1504950"/>
              <a:gd name="connsiteY9" fmla="*/ 263174 h 1530350"/>
              <a:gd name="connsiteX10" fmla="*/ 1498231 w 1504950"/>
              <a:gd name="connsiteY10" fmla="*/ 662964 h 1530350"/>
              <a:gd name="connsiteX11" fmla="*/ 1506435 w 1504950"/>
              <a:gd name="connsiteY11" fmla="*/ 767828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4950" h="1530350">
                <a:moveTo>
                  <a:pt x="1506435" y="767828"/>
                </a:moveTo>
                <a:cubicBezTo>
                  <a:pt x="1509673" y="986211"/>
                  <a:pt x="1458842" y="1170811"/>
                  <a:pt x="1314265" y="1312156"/>
                </a:cubicBezTo>
                <a:cubicBezTo>
                  <a:pt x="1146091" y="1476570"/>
                  <a:pt x="939088" y="1552561"/>
                  <a:pt x="700658" y="1527028"/>
                </a:cubicBezTo>
                <a:cubicBezTo>
                  <a:pt x="546524" y="1510517"/>
                  <a:pt x="402087" y="1466480"/>
                  <a:pt x="271893" y="1379104"/>
                </a:cubicBezTo>
                <a:cubicBezTo>
                  <a:pt x="166756" y="1308543"/>
                  <a:pt x="92798" y="1216366"/>
                  <a:pt x="61384" y="1092637"/>
                </a:cubicBezTo>
                <a:cubicBezTo>
                  <a:pt x="44322" y="1025434"/>
                  <a:pt x="26904" y="958207"/>
                  <a:pt x="13461" y="890237"/>
                </a:cubicBezTo>
                <a:cubicBezTo>
                  <a:pt x="-30564" y="667631"/>
                  <a:pt x="37679" y="471054"/>
                  <a:pt x="155853" y="286072"/>
                </a:cubicBezTo>
                <a:cubicBezTo>
                  <a:pt x="275614" y="98614"/>
                  <a:pt x="450429" y="15162"/>
                  <a:pt x="668190" y="1598"/>
                </a:cubicBezTo>
                <a:cubicBezTo>
                  <a:pt x="807801" y="-7095"/>
                  <a:pt x="937068" y="19690"/>
                  <a:pt x="1061014" y="81450"/>
                </a:cubicBezTo>
                <a:cubicBezTo>
                  <a:pt x="1160099" y="130821"/>
                  <a:pt x="1259851" y="178744"/>
                  <a:pt x="1335753" y="263174"/>
                </a:cubicBezTo>
                <a:cubicBezTo>
                  <a:pt x="1438045" y="376960"/>
                  <a:pt x="1481816" y="514482"/>
                  <a:pt x="1498231" y="662964"/>
                </a:cubicBezTo>
                <a:cubicBezTo>
                  <a:pt x="1502746" y="703858"/>
                  <a:pt x="1504695" y="745038"/>
                  <a:pt x="1506435" y="767828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8B27FD-FAE2-CD47-80A2-3B4E740BD230}"/>
              </a:ext>
            </a:extLst>
          </p:cNvPr>
          <p:cNvGrpSpPr/>
          <p:nvPr/>
        </p:nvGrpSpPr>
        <p:grpSpPr>
          <a:xfrm>
            <a:off x="988151" y="1559863"/>
            <a:ext cx="417698" cy="429841"/>
            <a:chOff x="1255215" y="3885681"/>
            <a:chExt cx="609695" cy="62741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CE751DA-ECA0-9F48-99D1-35234983E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1390" y="3929899"/>
              <a:ext cx="573520" cy="583200"/>
            </a:xfrm>
            <a:custGeom>
              <a:avLst/>
              <a:gdLst>
                <a:gd name="connsiteX0" fmla="*/ 1506435 w 1504950"/>
                <a:gd name="connsiteY0" fmla="*/ 767828 h 1530350"/>
                <a:gd name="connsiteX1" fmla="*/ 1314265 w 1504950"/>
                <a:gd name="connsiteY1" fmla="*/ 1312156 h 1530350"/>
                <a:gd name="connsiteX2" fmla="*/ 700658 w 1504950"/>
                <a:gd name="connsiteY2" fmla="*/ 1527028 h 1530350"/>
                <a:gd name="connsiteX3" fmla="*/ 271893 w 1504950"/>
                <a:gd name="connsiteY3" fmla="*/ 1379104 h 1530350"/>
                <a:gd name="connsiteX4" fmla="*/ 61384 w 1504950"/>
                <a:gd name="connsiteY4" fmla="*/ 1092637 h 1530350"/>
                <a:gd name="connsiteX5" fmla="*/ 13461 w 1504950"/>
                <a:gd name="connsiteY5" fmla="*/ 890237 h 1530350"/>
                <a:gd name="connsiteX6" fmla="*/ 155853 w 1504950"/>
                <a:gd name="connsiteY6" fmla="*/ 286072 h 1530350"/>
                <a:gd name="connsiteX7" fmla="*/ 668190 w 1504950"/>
                <a:gd name="connsiteY7" fmla="*/ 1598 h 1530350"/>
                <a:gd name="connsiteX8" fmla="*/ 1061014 w 1504950"/>
                <a:gd name="connsiteY8" fmla="*/ 81450 h 1530350"/>
                <a:gd name="connsiteX9" fmla="*/ 1335753 w 1504950"/>
                <a:gd name="connsiteY9" fmla="*/ 263174 h 1530350"/>
                <a:gd name="connsiteX10" fmla="*/ 1498231 w 1504950"/>
                <a:gd name="connsiteY10" fmla="*/ 662964 h 1530350"/>
                <a:gd name="connsiteX11" fmla="*/ 1506435 w 1504950"/>
                <a:gd name="connsiteY11" fmla="*/ 767828 h 153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4950" h="1530350">
                  <a:moveTo>
                    <a:pt x="1506435" y="767828"/>
                  </a:moveTo>
                  <a:cubicBezTo>
                    <a:pt x="1509673" y="986211"/>
                    <a:pt x="1458842" y="1170811"/>
                    <a:pt x="1314265" y="1312156"/>
                  </a:cubicBezTo>
                  <a:cubicBezTo>
                    <a:pt x="1146091" y="1476570"/>
                    <a:pt x="939088" y="1552561"/>
                    <a:pt x="700658" y="1527028"/>
                  </a:cubicBezTo>
                  <a:cubicBezTo>
                    <a:pt x="546524" y="1510517"/>
                    <a:pt x="402087" y="1466480"/>
                    <a:pt x="271893" y="1379104"/>
                  </a:cubicBezTo>
                  <a:cubicBezTo>
                    <a:pt x="166756" y="1308543"/>
                    <a:pt x="92798" y="1216366"/>
                    <a:pt x="61384" y="1092637"/>
                  </a:cubicBezTo>
                  <a:cubicBezTo>
                    <a:pt x="44322" y="1025434"/>
                    <a:pt x="26904" y="958207"/>
                    <a:pt x="13461" y="890237"/>
                  </a:cubicBezTo>
                  <a:cubicBezTo>
                    <a:pt x="-30564" y="667631"/>
                    <a:pt x="37679" y="471054"/>
                    <a:pt x="155853" y="286072"/>
                  </a:cubicBezTo>
                  <a:cubicBezTo>
                    <a:pt x="275614" y="98614"/>
                    <a:pt x="450429" y="15162"/>
                    <a:pt x="668190" y="1598"/>
                  </a:cubicBezTo>
                  <a:cubicBezTo>
                    <a:pt x="807801" y="-7095"/>
                    <a:pt x="937068" y="19690"/>
                    <a:pt x="1061014" y="81450"/>
                  </a:cubicBezTo>
                  <a:cubicBezTo>
                    <a:pt x="1160099" y="130821"/>
                    <a:pt x="1259851" y="178744"/>
                    <a:pt x="1335753" y="263174"/>
                  </a:cubicBezTo>
                  <a:cubicBezTo>
                    <a:pt x="1438045" y="376960"/>
                    <a:pt x="1481816" y="514482"/>
                    <a:pt x="1498231" y="662964"/>
                  </a:cubicBezTo>
                  <a:cubicBezTo>
                    <a:pt x="1502746" y="703858"/>
                    <a:pt x="1504695" y="745038"/>
                    <a:pt x="1506435" y="76782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1D0A3A9-1033-6E41-A060-BBB55428FF6D}"/>
                </a:ext>
              </a:extLst>
            </p:cNvPr>
            <p:cNvGrpSpPr/>
            <p:nvPr/>
          </p:nvGrpSpPr>
          <p:grpSpPr>
            <a:xfrm>
              <a:off x="1255215" y="3885681"/>
              <a:ext cx="573520" cy="583200"/>
              <a:chOff x="3045457" y="5011408"/>
              <a:chExt cx="573520" cy="583200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8E358F6-7A84-D849-A971-BE865BEBE1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45457" y="5011408"/>
                <a:ext cx="573520" cy="583200"/>
              </a:xfrm>
              <a:custGeom>
                <a:avLst/>
                <a:gdLst>
                  <a:gd name="connsiteX0" fmla="*/ 1506435 w 1504950"/>
                  <a:gd name="connsiteY0" fmla="*/ 767828 h 1530350"/>
                  <a:gd name="connsiteX1" fmla="*/ 1314265 w 1504950"/>
                  <a:gd name="connsiteY1" fmla="*/ 1312156 h 1530350"/>
                  <a:gd name="connsiteX2" fmla="*/ 700658 w 1504950"/>
                  <a:gd name="connsiteY2" fmla="*/ 1527028 h 1530350"/>
                  <a:gd name="connsiteX3" fmla="*/ 271893 w 1504950"/>
                  <a:gd name="connsiteY3" fmla="*/ 1379104 h 1530350"/>
                  <a:gd name="connsiteX4" fmla="*/ 61384 w 1504950"/>
                  <a:gd name="connsiteY4" fmla="*/ 1092637 h 1530350"/>
                  <a:gd name="connsiteX5" fmla="*/ 13461 w 1504950"/>
                  <a:gd name="connsiteY5" fmla="*/ 890237 h 1530350"/>
                  <a:gd name="connsiteX6" fmla="*/ 155853 w 1504950"/>
                  <a:gd name="connsiteY6" fmla="*/ 286072 h 1530350"/>
                  <a:gd name="connsiteX7" fmla="*/ 668190 w 1504950"/>
                  <a:gd name="connsiteY7" fmla="*/ 1598 h 1530350"/>
                  <a:gd name="connsiteX8" fmla="*/ 1061014 w 1504950"/>
                  <a:gd name="connsiteY8" fmla="*/ 81450 h 1530350"/>
                  <a:gd name="connsiteX9" fmla="*/ 1335753 w 1504950"/>
                  <a:gd name="connsiteY9" fmla="*/ 263174 h 1530350"/>
                  <a:gd name="connsiteX10" fmla="*/ 1498231 w 1504950"/>
                  <a:gd name="connsiteY10" fmla="*/ 662964 h 1530350"/>
                  <a:gd name="connsiteX11" fmla="*/ 1506435 w 1504950"/>
                  <a:gd name="connsiteY11" fmla="*/ 767828 h 153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4950" h="1530350">
                    <a:moveTo>
                      <a:pt x="1506435" y="767828"/>
                    </a:moveTo>
                    <a:cubicBezTo>
                      <a:pt x="1509673" y="986211"/>
                      <a:pt x="1458842" y="1170811"/>
                      <a:pt x="1314265" y="1312156"/>
                    </a:cubicBezTo>
                    <a:cubicBezTo>
                      <a:pt x="1146091" y="1476570"/>
                      <a:pt x="939088" y="1552561"/>
                      <a:pt x="700658" y="1527028"/>
                    </a:cubicBezTo>
                    <a:cubicBezTo>
                      <a:pt x="546524" y="1510517"/>
                      <a:pt x="402087" y="1466480"/>
                      <a:pt x="271893" y="1379104"/>
                    </a:cubicBezTo>
                    <a:cubicBezTo>
                      <a:pt x="166756" y="1308543"/>
                      <a:pt x="92798" y="1216366"/>
                      <a:pt x="61384" y="1092637"/>
                    </a:cubicBezTo>
                    <a:cubicBezTo>
                      <a:pt x="44322" y="1025434"/>
                      <a:pt x="26904" y="958207"/>
                      <a:pt x="13461" y="890237"/>
                    </a:cubicBezTo>
                    <a:cubicBezTo>
                      <a:pt x="-30564" y="667631"/>
                      <a:pt x="37679" y="471054"/>
                      <a:pt x="155853" y="286072"/>
                    </a:cubicBezTo>
                    <a:cubicBezTo>
                      <a:pt x="275614" y="98614"/>
                      <a:pt x="450429" y="15162"/>
                      <a:pt x="668190" y="1598"/>
                    </a:cubicBezTo>
                    <a:cubicBezTo>
                      <a:pt x="807801" y="-7095"/>
                      <a:pt x="937068" y="19690"/>
                      <a:pt x="1061014" y="81450"/>
                    </a:cubicBezTo>
                    <a:cubicBezTo>
                      <a:pt x="1160099" y="130821"/>
                      <a:pt x="1259851" y="178744"/>
                      <a:pt x="1335753" y="263174"/>
                    </a:cubicBezTo>
                    <a:cubicBezTo>
                      <a:pt x="1438045" y="376960"/>
                      <a:pt x="1481816" y="514482"/>
                      <a:pt x="1498231" y="662964"/>
                    </a:cubicBezTo>
                    <a:cubicBezTo>
                      <a:pt x="1502746" y="703858"/>
                      <a:pt x="1504695" y="745038"/>
                      <a:pt x="1506435" y="767828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5E68350-AD9F-8F4B-81E4-73138EF2E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76428" y="5012238"/>
                <a:ext cx="511579" cy="581540"/>
              </a:xfrm>
              <a:custGeom>
                <a:avLst/>
                <a:gdLst>
                  <a:gd name="connsiteX0" fmla="*/ 223669 w 511579"/>
                  <a:gd name="connsiteY0" fmla="*/ 610 h 581540"/>
                  <a:gd name="connsiteX1" fmla="*/ 373370 w 511579"/>
                  <a:gd name="connsiteY1" fmla="*/ 31041 h 581540"/>
                  <a:gd name="connsiteX2" fmla="*/ 478070 w 511579"/>
                  <a:gd name="connsiteY2" fmla="*/ 100294 h 581540"/>
                  <a:gd name="connsiteX3" fmla="*/ 503311 w 511579"/>
                  <a:gd name="connsiteY3" fmla="*/ 134436 h 581540"/>
                  <a:gd name="connsiteX4" fmla="*/ 511579 w 511579"/>
                  <a:gd name="connsiteY4" fmla="*/ 151476 h 581540"/>
                  <a:gd name="connsiteX5" fmla="*/ 511579 w 511579"/>
                  <a:gd name="connsiteY5" fmla="*/ 441549 h 581540"/>
                  <a:gd name="connsiteX6" fmla="*/ 508557 w 511579"/>
                  <a:gd name="connsiteY6" fmla="*/ 448059 h 581540"/>
                  <a:gd name="connsiteX7" fmla="*/ 471462 w 511579"/>
                  <a:gd name="connsiteY7" fmla="*/ 494276 h 581540"/>
                  <a:gd name="connsiteX8" fmla="*/ 292712 w 511579"/>
                  <a:gd name="connsiteY8" fmla="*/ 581540 h 581540"/>
                  <a:gd name="connsiteX9" fmla="*/ 233668 w 511579"/>
                  <a:gd name="connsiteY9" fmla="*/ 581432 h 581540"/>
                  <a:gd name="connsiteX10" fmla="*/ 150922 w 511579"/>
                  <a:gd name="connsiteY10" fmla="*/ 563876 h 581540"/>
                  <a:gd name="connsiteX11" fmla="*/ 72645 w 511579"/>
                  <a:gd name="connsiteY11" fmla="*/ 525563 h 581540"/>
                  <a:gd name="connsiteX12" fmla="*/ 21998 w 511579"/>
                  <a:gd name="connsiteY12" fmla="*/ 478576 h 581540"/>
                  <a:gd name="connsiteX13" fmla="*/ 0 w 511579"/>
                  <a:gd name="connsiteY13" fmla="*/ 432326 h 581540"/>
                  <a:gd name="connsiteX14" fmla="*/ 0 w 511579"/>
                  <a:gd name="connsiteY14" fmla="*/ 160256 h 581540"/>
                  <a:gd name="connsiteX15" fmla="*/ 28423 w 511579"/>
                  <a:gd name="connsiteY15" fmla="*/ 109020 h 581540"/>
                  <a:gd name="connsiteX16" fmla="*/ 223669 w 511579"/>
                  <a:gd name="connsiteY16" fmla="*/ 610 h 5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1579" h="581540">
                    <a:moveTo>
                      <a:pt x="223669" y="610"/>
                    </a:moveTo>
                    <a:cubicBezTo>
                      <a:pt x="276873" y="-2703"/>
                      <a:pt x="326136" y="7505"/>
                      <a:pt x="373370" y="31041"/>
                    </a:cubicBezTo>
                    <a:cubicBezTo>
                      <a:pt x="411130" y="49856"/>
                      <a:pt x="449145" y="68119"/>
                      <a:pt x="478070" y="100294"/>
                    </a:cubicBezTo>
                    <a:cubicBezTo>
                      <a:pt x="487816" y="111135"/>
                      <a:pt x="496167" y="122541"/>
                      <a:pt x="503311" y="134436"/>
                    </a:cubicBezTo>
                    <a:lnTo>
                      <a:pt x="511579" y="151476"/>
                    </a:lnTo>
                    <a:lnTo>
                      <a:pt x="511579" y="441549"/>
                    </a:lnTo>
                    <a:lnTo>
                      <a:pt x="508557" y="448059"/>
                    </a:lnTo>
                    <a:cubicBezTo>
                      <a:pt x="498400" y="464521"/>
                      <a:pt x="486119" y="479947"/>
                      <a:pt x="471462" y="494276"/>
                    </a:cubicBezTo>
                    <a:cubicBezTo>
                      <a:pt x="420314" y="544281"/>
                      <a:pt x="360308" y="574116"/>
                      <a:pt x="292712" y="581540"/>
                    </a:cubicBezTo>
                    <a:lnTo>
                      <a:pt x="233668" y="581432"/>
                    </a:lnTo>
                    <a:lnTo>
                      <a:pt x="150922" y="563876"/>
                    </a:lnTo>
                    <a:cubicBezTo>
                      <a:pt x="123617" y="554732"/>
                      <a:pt x="97453" y="542212"/>
                      <a:pt x="72645" y="525563"/>
                    </a:cubicBezTo>
                    <a:cubicBezTo>
                      <a:pt x="52612" y="512118"/>
                      <a:pt x="35549" y="496613"/>
                      <a:pt x="21998" y="478576"/>
                    </a:cubicBezTo>
                    <a:lnTo>
                      <a:pt x="0" y="432326"/>
                    </a:lnTo>
                    <a:lnTo>
                      <a:pt x="0" y="160256"/>
                    </a:lnTo>
                    <a:lnTo>
                      <a:pt x="28423" y="109020"/>
                    </a:lnTo>
                    <a:cubicBezTo>
                      <a:pt x="74063" y="37582"/>
                      <a:pt x="140683" y="5779"/>
                      <a:pt x="223669" y="610"/>
                    </a:cubicBez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6C2D8B0-488F-8340-99E4-48BF67CA5C75}"/>
              </a:ext>
            </a:extLst>
          </p:cNvPr>
          <p:cNvSpPr/>
          <p:nvPr/>
        </p:nvSpPr>
        <p:spPr>
          <a:xfrm>
            <a:off x="5524482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D2A9BC-23DC-3A4A-92D4-3DCCB472F951}"/>
              </a:ext>
            </a:extLst>
          </p:cNvPr>
          <p:cNvSpPr/>
          <p:nvPr/>
        </p:nvSpPr>
        <p:spPr>
          <a:xfrm>
            <a:off x="4877258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D2A3EA0-F913-9C48-A1F9-DA2A6363CDB6}"/>
              </a:ext>
            </a:extLst>
          </p:cNvPr>
          <p:cNvSpPr/>
          <p:nvPr/>
        </p:nvSpPr>
        <p:spPr>
          <a:xfrm>
            <a:off x="4369624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00382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5BDE7A-B68E-7247-8787-36B332345E82}"/>
              </a:ext>
            </a:extLst>
          </p:cNvPr>
          <p:cNvSpPr/>
          <p:nvPr/>
        </p:nvSpPr>
        <p:spPr>
          <a:xfrm>
            <a:off x="3833176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00382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2D25B6-720D-1543-836A-935DBF7138AD}"/>
              </a:ext>
            </a:extLst>
          </p:cNvPr>
          <p:cNvSpPr/>
          <p:nvPr/>
        </p:nvSpPr>
        <p:spPr>
          <a:xfrm>
            <a:off x="3296728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3A50F6A-300C-4E44-AE7A-29F4EEAF13C9}"/>
              </a:ext>
            </a:extLst>
          </p:cNvPr>
          <p:cNvSpPr/>
          <p:nvPr/>
        </p:nvSpPr>
        <p:spPr>
          <a:xfrm>
            <a:off x="2772399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F8361A-52FB-2442-A681-4D22663BAD4D}"/>
              </a:ext>
            </a:extLst>
          </p:cNvPr>
          <p:cNvSpPr/>
          <p:nvPr/>
        </p:nvSpPr>
        <p:spPr>
          <a:xfrm>
            <a:off x="2235951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81077AE-0C8E-7E49-89D3-DF44AC22F413}"/>
              </a:ext>
            </a:extLst>
          </p:cNvPr>
          <p:cNvSpPr/>
          <p:nvPr/>
        </p:nvSpPr>
        <p:spPr>
          <a:xfrm>
            <a:off x="1699503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00382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C166"/>
              </a:solidFill>
              <a:latin typeface="Arial" panose="020B0604020202020204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F40C9F-0A31-B54F-82BF-B247B57088C0}"/>
              </a:ext>
            </a:extLst>
          </p:cNvPr>
          <p:cNvSpPr/>
          <p:nvPr/>
        </p:nvSpPr>
        <p:spPr>
          <a:xfrm>
            <a:off x="1163055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C166"/>
              </a:solidFill>
              <a:latin typeface="Arial" panose="020B0604020202020204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AAA11E-7BE7-BC49-A91E-468E4255D5A0}"/>
              </a:ext>
            </a:extLst>
          </p:cNvPr>
          <p:cNvSpPr/>
          <p:nvPr/>
        </p:nvSpPr>
        <p:spPr>
          <a:xfrm>
            <a:off x="626607" y="2441518"/>
            <a:ext cx="882009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00382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12FE74E-032F-4942-AED6-C52AC1D4527C}"/>
              </a:ext>
            </a:extLst>
          </p:cNvPr>
          <p:cNvSpPr/>
          <p:nvPr/>
        </p:nvSpPr>
        <p:spPr>
          <a:xfrm>
            <a:off x="342784" y="2441518"/>
            <a:ext cx="629383" cy="3114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00382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rgbClr val="61C1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81">
            <a:extLst>
              <a:ext uri="{FF2B5EF4-FFF2-40B4-BE49-F238E27FC236}">
                <a16:creationId xmlns:a16="http://schemas.microsoft.com/office/drawing/2014/main" id="{118F3AF9-2AF1-DA42-A905-E15465C07908}"/>
              </a:ext>
            </a:extLst>
          </p:cNvPr>
          <p:cNvSpPr/>
          <p:nvPr/>
        </p:nvSpPr>
        <p:spPr>
          <a:xfrm>
            <a:off x="5154490" y="2507265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2007</a:t>
            </a:r>
          </a:p>
        </p:txBody>
      </p:sp>
      <p:sp>
        <p:nvSpPr>
          <p:cNvPr id="19" name="Rectangle 184">
            <a:extLst>
              <a:ext uri="{FF2B5EF4-FFF2-40B4-BE49-F238E27FC236}">
                <a16:creationId xmlns:a16="http://schemas.microsoft.com/office/drawing/2014/main" id="{1067EE0D-1CB1-7E41-AE07-F60DC426D09A}"/>
              </a:ext>
            </a:extLst>
          </p:cNvPr>
          <p:cNvSpPr/>
          <p:nvPr/>
        </p:nvSpPr>
        <p:spPr>
          <a:xfrm>
            <a:off x="5804423" y="2507265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2016</a:t>
            </a:r>
          </a:p>
        </p:txBody>
      </p:sp>
      <p:sp>
        <p:nvSpPr>
          <p:cNvPr id="20" name="Rectangle 58">
            <a:extLst>
              <a:ext uri="{FF2B5EF4-FFF2-40B4-BE49-F238E27FC236}">
                <a16:creationId xmlns:a16="http://schemas.microsoft.com/office/drawing/2014/main" id="{76CEC0A5-98FC-CB47-80E9-4BDCFEB19CE4}"/>
              </a:ext>
            </a:extLst>
          </p:cNvPr>
          <p:cNvSpPr/>
          <p:nvPr/>
        </p:nvSpPr>
        <p:spPr>
          <a:xfrm>
            <a:off x="4644146" y="2507265"/>
            <a:ext cx="576000" cy="18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2001</a:t>
            </a: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B4F654A9-DFEF-1C4F-808B-4F158988C3F6}"/>
              </a:ext>
            </a:extLst>
          </p:cNvPr>
          <p:cNvSpPr/>
          <p:nvPr/>
        </p:nvSpPr>
        <p:spPr>
          <a:xfrm>
            <a:off x="1428092" y="2507265"/>
            <a:ext cx="576000" cy="18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1933</a:t>
            </a:r>
          </a:p>
        </p:txBody>
      </p:sp>
      <p:sp>
        <p:nvSpPr>
          <p:cNvPr id="22" name="Rectangle 57">
            <a:extLst>
              <a:ext uri="{FF2B5EF4-FFF2-40B4-BE49-F238E27FC236}">
                <a16:creationId xmlns:a16="http://schemas.microsoft.com/office/drawing/2014/main" id="{B06F945C-0157-4D42-A132-2B99B992D8C0}"/>
              </a:ext>
            </a:extLst>
          </p:cNvPr>
          <p:cNvSpPr/>
          <p:nvPr/>
        </p:nvSpPr>
        <p:spPr>
          <a:xfrm>
            <a:off x="4106343" y="2507265"/>
            <a:ext cx="576000" cy="18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1996</a:t>
            </a:r>
          </a:p>
        </p:txBody>
      </p:sp>
      <p:sp>
        <p:nvSpPr>
          <p:cNvPr id="23" name="Rectangle 175">
            <a:extLst>
              <a:ext uri="{FF2B5EF4-FFF2-40B4-BE49-F238E27FC236}">
                <a16:creationId xmlns:a16="http://schemas.microsoft.com/office/drawing/2014/main" id="{41CCB761-B16B-7140-B9AB-B1B8DB9A14FC}"/>
              </a:ext>
            </a:extLst>
          </p:cNvPr>
          <p:cNvSpPr/>
          <p:nvPr/>
        </p:nvSpPr>
        <p:spPr>
          <a:xfrm>
            <a:off x="1965895" y="2507265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1941</a:t>
            </a:r>
          </a:p>
        </p:txBody>
      </p:sp>
      <p:sp>
        <p:nvSpPr>
          <p:cNvPr id="24" name="Rectangle 176">
            <a:extLst>
              <a:ext uri="{FF2B5EF4-FFF2-40B4-BE49-F238E27FC236}">
                <a16:creationId xmlns:a16="http://schemas.microsoft.com/office/drawing/2014/main" id="{E4EF41E7-366E-144F-8AFC-6C881E0CCB99}"/>
              </a:ext>
            </a:extLst>
          </p:cNvPr>
          <p:cNvSpPr/>
          <p:nvPr/>
        </p:nvSpPr>
        <p:spPr>
          <a:xfrm>
            <a:off x="2503698" y="2507265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1960</a:t>
            </a:r>
          </a:p>
        </p:txBody>
      </p:sp>
      <p:sp>
        <p:nvSpPr>
          <p:cNvPr id="25" name="Rectangle 177">
            <a:extLst>
              <a:ext uri="{FF2B5EF4-FFF2-40B4-BE49-F238E27FC236}">
                <a16:creationId xmlns:a16="http://schemas.microsoft.com/office/drawing/2014/main" id="{9119DC31-A06B-414D-A6E4-3ABDAA8C4C38}"/>
              </a:ext>
            </a:extLst>
          </p:cNvPr>
          <p:cNvSpPr/>
          <p:nvPr/>
        </p:nvSpPr>
        <p:spPr>
          <a:xfrm>
            <a:off x="3041501" y="2507265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1966</a:t>
            </a:r>
          </a:p>
        </p:txBody>
      </p:sp>
      <p:sp>
        <p:nvSpPr>
          <p:cNvPr id="27" name="Rectangle 179">
            <a:extLst>
              <a:ext uri="{FF2B5EF4-FFF2-40B4-BE49-F238E27FC236}">
                <a16:creationId xmlns:a16="http://schemas.microsoft.com/office/drawing/2014/main" id="{443578DF-DB76-B247-A9FC-2771066D2A88}"/>
              </a:ext>
            </a:extLst>
          </p:cNvPr>
          <p:cNvSpPr/>
          <p:nvPr/>
        </p:nvSpPr>
        <p:spPr>
          <a:xfrm>
            <a:off x="3568540" y="2507265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1977</a:t>
            </a:r>
          </a:p>
        </p:txBody>
      </p:sp>
      <p:sp>
        <p:nvSpPr>
          <p:cNvPr id="29" name="Rectangle 186">
            <a:extLst>
              <a:ext uri="{FF2B5EF4-FFF2-40B4-BE49-F238E27FC236}">
                <a16:creationId xmlns:a16="http://schemas.microsoft.com/office/drawing/2014/main" id="{C8C6423C-266C-2240-B862-4F74599301BC}"/>
              </a:ext>
            </a:extLst>
          </p:cNvPr>
          <p:cNvSpPr/>
          <p:nvPr/>
        </p:nvSpPr>
        <p:spPr>
          <a:xfrm>
            <a:off x="890289" y="2507265"/>
            <a:ext cx="576000" cy="180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1921</a:t>
            </a:r>
          </a:p>
        </p:txBody>
      </p:sp>
      <p:sp>
        <p:nvSpPr>
          <p:cNvPr id="30" name="ZoneTexte 7">
            <a:extLst>
              <a:ext uri="{FF2B5EF4-FFF2-40B4-BE49-F238E27FC236}">
                <a16:creationId xmlns:a16="http://schemas.microsoft.com/office/drawing/2014/main" id="{DF950766-FA5B-B842-846B-89CE312EB36E}"/>
              </a:ext>
            </a:extLst>
          </p:cNvPr>
          <p:cNvSpPr txBox="1"/>
          <p:nvPr/>
        </p:nvSpPr>
        <p:spPr>
          <a:xfrm>
            <a:off x="352486" y="2507265"/>
            <a:ext cx="576000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1865</a:t>
            </a:r>
          </a:p>
        </p:txBody>
      </p:sp>
      <p:sp>
        <p:nvSpPr>
          <p:cNvPr id="209" name="Freeform 208">
            <a:extLst>
              <a:ext uri="{FF2B5EF4-FFF2-40B4-BE49-F238E27FC236}">
                <a16:creationId xmlns:a16="http://schemas.microsoft.com/office/drawing/2014/main" id="{6115BF66-BF49-9941-B6D8-F590B853BAE7}"/>
              </a:ext>
            </a:extLst>
          </p:cNvPr>
          <p:cNvSpPr/>
          <p:nvPr/>
        </p:nvSpPr>
        <p:spPr>
          <a:xfrm>
            <a:off x="1141737" y="2730505"/>
            <a:ext cx="117916" cy="119906"/>
          </a:xfrm>
          <a:custGeom>
            <a:avLst/>
            <a:gdLst>
              <a:gd name="connsiteX0" fmla="*/ 1506435 w 1504950"/>
              <a:gd name="connsiteY0" fmla="*/ 767828 h 1530350"/>
              <a:gd name="connsiteX1" fmla="*/ 1314265 w 1504950"/>
              <a:gd name="connsiteY1" fmla="*/ 1312156 h 1530350"/>
              <a:gd name="connsiteX2" fmla="*/ 700658 w 1504950"/>
              <a:gd name="connsiteY2" fmla="*/ 1527028 h 1530350"/>
              <a:gd name="connsiteX3" fmla="*/ 271893 w 1504950"/>
              <a:gd name="connsiteY3" fmla="*/ 1379104 h 1530350"/>
              <a:gd name="connsiteX4" fmla="*/ 61384 w 1504950"/>
              <a:gd name="connsiteY4" fmla="*/ 1092637 h 1530350"/>
              <a:gd name="connsiteX5" fmla="*/ 13461 w 1504950"/>
              <a:gd name="connsiteY5" fmla="*/ 890237 h 1530350"/>
              <a:gd name="connsiteX6" fmla="*/ 155853 w 1504950"/>
              <a:gd name="connsiteY6" fmla="*/ 286072 h 1530350"/>
              <a:gd name="connsiteX7" fmla="*/ 668190 w 1504950"/>
              <a:gd name="connsiteY7" fmla="*/ 1598 h 1530350"/>
              <a:gd name="connsiteX8" fmla="*/ 1061014 w 1504950"/>
              <a:gd name="connsiteY8" fmla="*/ 81450 h 1530350"/>
              <a:gd name="connsiteX9" fmla="*/ 1335753 w 1504950"/>
              <a:gd name="connsiteY9" fmla="*/ 263174 h 1530350"/>
              <a:gd name="connsiteX10" fmla="*/ 1498231 w 1504950"/>
              <a:gd name="connsiteY10" fmla="*/ 662964 h 1530350"/>
              <a:gd name="connsiteX11" fmla="*/ 1506435 w 1504950"/>
              <a:gd name="connsiteY11" fmla="*/ 767828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4950" h="1530350">
                <a:moveTo>
                  <a:pt x="1506435" y="767828"/>
                </a:moveTo>
                <a:cubicBezTo>
                  <a:pt x="1509673" y="986211"/>
                  <a:pt x="1458842" y="1170811"/>
                  <a:pt x="1314265" y="1312156"/>
                </a:cubicBezTo>
                <a:cubicBezTo>
                  <a:pt x="1146091" y="1476570"/>
                  <a:pt x="939088" y="1552561"/>
                  <a:pt x="700658" y="1527028"/>
                </a:cubicBezTo>
                <a:cubicBezTo>
                  <a:pt x="546524" y="1510517"/>
                  <a:pt x="402087" y="1466480"/>
                  <a:pt x="271893" y="1379104"/>
                </a:cubicBezTo>
                <a:cubicBezTo>
                  <a:pt x="166756" y="1308543"/>
                  <a:pt x="92798" y="1216366"/>
                  <a:pt x="61384" y="1092637"/>
                </a:cubicBezTo>
                <a:cubicBezTo>
                  <a:pt x="44322" y="1025434"/>
                  <a:pt x="26904" y="958207"/>
                  <a:pt x="13461" y="890237"/>
                </a:cubicBezTo>
                <a:cubicBezTo>
                  <a:pt x="-30564" y="667631"/>
                  <a:pt x="37679" y="471054"/>
                  <a:pt x="155853" y="286072"/>
                </a:cubicBezTo>
                <a:cubicBezTo>
                  <a:pt x="275614" y="98614"/>
                  <a:pt x="450429" y="15162"/>
                  <a:pt x="668190" y="1598"/>
                </a:cubicBezTo>
                <a:cubicBezTo>
                  <a:pt x="807801" y="-7095"/>
                  <a:pt x="937068" y="19690"/>
                  <a:pt x="1061014" y="81450"/>
                </a:cubicBezTo>
                <a:cubicBezTo>
                  <a:pt x="1160099" y="130821"/>
                  <a:pt x="1259851" y="178744"/>
                  <a:pt x="1335753" y="263174"/>
                </a:cubicBezTo>
                <a:cubicBezTo>
                  <a:pt x="1438045" y="376960"/>
                  <a:pt x="1481816" y="514482"/>
                  <a:pt x="1498231" y="662964"/>
                </a:cubicBezTo>
                <a:cubicBezTo>
                  <a:pt x="1502746" y="703858"/>
                  <a:pt x="1504695" y="745038"/>
                  <a:pt x="1506435" y="767828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Rectangle 167">
            <a:extLst>
              <a:ext uri="{FF2B5EF4-FFF2-40B4-BE49-F238E27FC236}">
                <a16:creationId xmlns:a16="http://schemas.microsoft.com/office/drawing/2014/main" id="{1EEF0C8B-EC58-6248-BB70-C5AA3435250A}"/>
              </a:ext>
            </a:extLst>
          </p:cNvPr>
          <p:cNvSpPr/>
          <p:nvPr/>
        </p:nvSpPr>
        <p:spPr>
          <a:xfrm>
            <a:off x="5072977" y="1844430"/>
            <a:ext cx="851785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kern="0" dirty="0">
                <a:solidFill>
                  <a:srgbClr val="005640"/>
                </a:solidFill>
                <a:latin typeface="Arial"/>
              </a:rPr>
              <a:t>5</a:t>
            </a:r>
            <a:r>
              <a:rPr lang="fr-FR" sz="800" b="1" kern="0" baseline="30000" dirty="0">
                <a:solidFill>
                  <a:srgbClr val="005640"/>
                </a:solidFill>
                <a:latin typeface="Arial"/>
              </a:rPr>
              <a:t>e</a:t>
            </a:r>
            <a:r>
              <a:rPr lang="fr-FR" sz="800" b="1" kern="0" dirty="0">
                <a:solidFill>
                  <a:srgbClr val="005640"/>
                </a:solidFill>
                <a:latin typeface="Arial"/>
              </a:rPr>
              <a:t> génération </a:t>
            </a:r>
            <a:r>
              <a:rPr lang="fr-FR" sz="800" kern="0" dirty="0">
                <a:solidFill>
                  <a:srgbClr val="005640"/>
                </a:solidFill>
                <a:latin typeface="Arial"/>
              </a:rPr>
              <a:t>de dirigeants familiaux</a:t>
            </a:r>
          </a:p>
        </p:txBody>
      </p:sp>
      <p:sp>
        <p:nvSpPr>
          <p:cNvPr id="113" name="Rectangle 184">
            <a:extLst>
              <a:ext uri="{FF2B5EF4-FFF2-40B4-BE49-F238E27FC236}">
                <a16:creationId xmlns:a16="http://schemas.microsoft.com/office/drawing/2014/main" id="{AF726B6C-9896-5A4D-BC73-4E8FD4AEF4DD}"/>
              </a:ext>
            </a:extLst>
          </p:cNvPr>
          <p:cNvSpPr/>
          <p:nvPr/>
        </p:nvSpPr>
        <p:spPr>
          <a:xfrm>
            <a:off x="6345782" y="2507265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2019</a:t>
            </a:r>
          </a:p>
        </p:txBody>
      </p:sp>
      <p:cxnSp>
        <p:nvCxnSpPr>
          <p:cNvPr id="116" name="Conector recto 42">
            <a:extLst>
              <a:ext uri="{FF2B5EF4-FFF2-40B4-BE49-F238E27FC236}">
                <a16:creationId xmlns:a16="http://schemas.microsoft.com/office/drawing/2014/main" id="{B7BFB673-D874-F344-BC81-7DF3576A0823}"/>
              </a:ext>
            </a:extLst>
          </p:cNvPr>
          <p:cNvCxnSpPr>
            <a:cxnSpLocks/>
          </p:cNvCxnSpPr>
          <p:nvPr/>
        </p:nvCxnSpPr>
        <p:spPr>
          <a:xfrm flipV="1">
            <a:off x="7501076" y="2772938"/>
            <a:ext cx="0" cy="329356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67">
            <a:extLst>
              <a:ext uri="{FF2B5EF4-FFF2-40B4-BE49-F238E27FC236}">
                <a16:creationId xmlns:a16="http://schemas.microsoft.com/office/drawing/2014/main" id="{1A79D00B-812B-D74B-9D86-D00CCE1C63DC}"/>
              </a:ext>
            </a:extLst>
          </p:cNvPr>
          <p:cNvSpPr/>
          <p:nvPr/>
        </p:nvSpPr>
        <p:spPr>
          <a:xfrm>
            <a:off x="175828" y="2784473"/>
            <a:ext cx="882009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dirty="0">
                <a:solidFill>
                  <a:srgbClr val="005640"/>
                </a:solidFill>
                <a:latin typeface="Arial"/>
              </a:rPr>
              <a:t>Création des Etablissements Jules Bel</a:t>
            </a:r>
          </a:p>
        </p:txBody>
      </p:sp>
      <p:sp>
        <p:nvSpPr>
          <p:cNvPr id="128" name="Freeform 208">
            <a:extLst>
              <a:ext uri="{FF2B5EF4-FFF2-40B4-BE49-F238E27FC236}">
                <a16:creationId xmlns:a16="http://schemas.microsoft.com/office/drawing/2014/main" id="{C5EC6DA6-13AB-124D-81B2-376A304B013E}"/>
              </a:ext>
            </a:extLst>
          </p:cNvPr>
          <p:cNvSpPr/>
          <p:nvPr/>
        </p:nvSpPr>
        <p:spPr>
          <a:xfrm>
            <a:off x="7463810" y="2344520"/>
            <a:ext cx="117916" cy="119906"/>
          </a:xfrm>
          <a:custGeom>
            <a:avLst/>
            <a:gdLst>
              <a:gd name="connsiteX0" fmla="*/ 1506435 w 1504950"/>
              <a:gd name="connsiteY0" fmla="*/ 767828 h 1530350"/>
              <a:gd name="connsiteX1" fmla="*/ 1314265 w 1504950"/>
              <a:gd name="connsiteY1" fmla="*/ 1312156 h 1530350"/>
              <a:gd name="connsiteX2" fmla="*/ 700658 w 1504950"/>
              <a:gd name="connsiteY2" fmla="*/ 1527028 h 1530350"/>
              <a:gd name="connsiteX3" fmla="*/ 271893 w 1504950"/>
              <a:gd name="connsiteY3" fmla="*/ 1379104 h 1530350"/>
              <a:gd name="connsiteX4" fmla="*/ 61384 w 1504950"/>
              <a:gd name="connsiteY4" fmla="*/ 1092637 h 1530350"/>
              <a:gd name="connsiteX5" fmla="*/ 13461 w 1504950"/>
              <a:gd name="connsiteY5" fmla="*/ 890237 h 1530350"/>
              <a:gd name="connsiteX6" fmla="*/ 155853 w 1504950"/>
              <a:gd name="connsiteY6" fmla="*/ 286072 h 1530350"/>
              <a:gd name="connsiteX7" fmla="*/ 668190 w 1504950"/>
              <a:gd name="connsiteY7" fmla="*/ 1598 h 1530350"/>
              <a:gd name="connsiteX8" fmla="*/ 1061014 w 1504950"/>
              <a:gd name="connsiteY8" fmla="*/ 81450 h 1530350"/>
              <a:gd name="connsiteX9" fmla="*/ 1335753 w 1504950"/>
              <a:gd name="connsiteY9" fmla="*/ 263174 h 1530350"/>
              <a:gd name="connsiteX10" fmla="*/ 1498231 w 1504950"/>
              <a:gd name="connsiteY10" fmla="*/ 662964 h 1530350"/>
              <a:gd name="connsiteX11" fmla="*/ 1506435 w 1504950"/>
              <a:gd name="connsiteY11" fmla="*/ 767828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4950" h="1530350">
                <a:moveTo>
                  <a:pt x="1506435" y="767828"/>
                </a:moveTo>
                <a:cubicBezTo>
                  <a:pt x="1509673" y="986211"/>
                  <a:pt x="1458842" y="1170811"/>
                  <a:pt x="1314265" y="1312156"/>
                </a:cubicBezTo>
                <a:cubicBezTo>
                  <a:pt x="1146091" y="1476570"/>
                  <a:pt x="939088" y="1552561"/>
                  <a:pt x="700658" y="1527028"/>
                </a:cubicBezTo>
                <a:cubicBezTo>
                  <a:pt x="546524" y="1510517"/>
                  <a:pt x="402087" y="1466480"/>
                  <a:pt x="271893" y="1379104"/>
                </a:cubicBezTo>
                <a:cubicBezTo>
                  <a:pt x="166756" y="1308543"/>
                  <a:pt x="92798" y="1216366"/>
                  <a:pt x="61384" y="1092637"/>
                </a:cubicBezTo>
                <a:cubicBezTo>
                  <a:pt x="44322" y="1025434"/>
                  <a:pt x="26904" y="958207"/>
                  <a:pt x="13461" y="890237"/>
                </a:cubicBezTo>
                <a:cubicBezTo>
                  <a:pt x="-30564" y="667631"/>
                  <a:pt x="37679" y="471054"/>
                  <a:pt x="155853" y="286072"/>
                </a:cubicBezTo>
                <a:cubicBezTo>
                  <a:pt x="275614" y="98614"/>
                  <a:pt x="450429" y="15162"/>
                  <a:pt x="668190" y="1598"/>
                </a:cubicBezTo>
                <a:cubicBezTo>
                  <a:pt x="807801" y="-7095"/>
                  <a:pt x="937068" y="19690"/>
                  <a:pt x="1061014" y="81450"/>
                </a:cubicBezTo>
                <a:cubicBezTo>
                  <a:pt x="1160099" y="130821"/>
                  <a:pt x="1259851" y="178744"/>
                  <a:pt x="1335753" y="263174"/>
                </a:cubicBezTo>
                <a:cubicBezTo>
                  <a:pt x="1438045" y="376960"/>
                  <a:pt x="1481816" y="514482"/>
                  <a:pt x="1498231" y="662964"/>
                </a:cubicBezTo>
                <a:cubicBezTo>
                  <a:pt x="1502746" y="703858"/>
                  <a:pt x="1504695" y="745038"/>
                  <a:pt x="1506435" y="767828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C99CBFCB-15D4-DB45-8813-1C74245F3F21}"/>
              </a:ext>
            </a:extLst>
          </p:cNvPr>
          <p:cNvCxnSpPr>
            <a:cxnSpLocks/>
          </p:cNvCxnSpPr>
          <p:nvPr/>
        </p:nvCxnSpPr>
        <p:spPr>
          <a:xfrm>
            <a:off x="7522466" y="1677621"/>
            <a:ext cx="0" cy="66702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1" name="Picture 43">
            <a:extLst>
              <a:ext uri="{FF2B5EF4-FFF2-40B4-BE49-F238E27FC236}">
                <a16:creationId xmlns:a16="http://schemas.microsoft.com/office/drawing/2014/main" id="{301CB4B1-4CA7-BE4C-8704-F490D6CF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3008" y="1561692"/>
            <a:ext cx="393341" cy="393341"/>
          </a:xfrm>
          <a:custGeom>
            <a:avLst/>
            <a:gdLst>
              <a:gd name="connsiteX0" fmla="*/ 254640 w 574141"/>
              <a:gd name="connsiteY0" fmla="*/ 610 h 583780"/>
              <a:gd name="connsiteX1" fmla="*/ 404341 w 574141"/>
              <a:gd name="connsiteY1" fmla="*/ 31041 h 583780"/>
              <a:gd name="connsiteX2" fmla="*/ 509041 w 574141"/>
              <a:gd name="connsiteY2" fmla="*/ 100294 h 583780"/>
              <a:gd name="connsiteX3" fmla="*/ 570960 w 574141"/>
              <a:gd name="connsiteY3" fmla="*/ 252650 h 583780"/>
              <a:gd name="connsiteX4" fmla="*/ 574086 w 574141"/>
              <a:gd name="connsiteY4" fmla="*/ 292612 h 583780"/>
              <a:gd name="connsiteX5" fmla="*/ 500852 w 574141"/>
              <a:gd name="connsiteY5" fmla="*/ 500050 h 583780"/>
              <a:gd name="connsiteX6" fmla="*/ 267013 w 574141"/>
              <a:gd name="connsiteY6" fmla="*/ 581935 h 583780"/>
              <a:gd name="connsiteX7" fmla="*/ 103616 w 574141"/>
              <a:gd name="connsiteY7" fmla="*/ 525563 h 583780"/>
              <a:gd name="connsiteX8" fmla="*/ 23393 w 574141"/>
              <a:gd name="connsiteY8" fmla="*/ 416393 h 583780"/>
              <a:gd name="connsiteX9" fmla="*/ 5130 w 574141"/>
              <a:gd name="connsiteY9" fmla="*/ 339261 h 583780"/>
              <a:gd name="connsiteX10" fmla="*/ 59394 w 574141"/>
              <a:gd name="connsiteY10" fmla="*/ 109020 h 583780"/>
              <a:gd name="connsiteX11" fmla="*/ 254640 w 574141"/>
              <a:gd name="connsiteY11" fmla="*/ 610 h 58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141" h="583780">
                <a:moveTo>
                  <a:pt x="254640" y="610"/>
                </a:moveTo>
                <a:cubicBezTo>
                  <a:pt x="307844" y="-2703"/>
                  <a:pt x="357107" y="7505"/>
                  <a:pt x="404341" y="31041"/>
                </a:cubicBezTo>
                <a:cubicBezTo>
                  <a:pt x="442101" y="49856"/>
                  <a:pt x="480116" y="68118"/>
                  <a:pt x="509041" y="100294"/>
                </a:cubicBezTo>
                <a:cubicBezTo>
                  <a:pt x="548023" y="143656"/>
                  <a:pt x="564704" y="196065"/>
                  <a:pt x="570960" y="252650"/>
                </a:cubicBezTo>
                <a:cubicBezTo>
                  <a:pt x="572680" y="268234"/>
                  <a:pt x="573423" y="283927"/>
                  <a:pt x="574086" y="292612"/>
                </a:cubicBezTo>
                <a:cubicBezTo>
                  <a:pt x="575320" y="375836"/>
                  <a:pt x="555949" y="446185"/>
                  <a:pt x="500852" y="500050"/>
                </a:cubicBezTo>
                <a:cubicBezTo>
                  <a:pt x="436763" y="562706"/>
                  <a:pt x="357876" y="591666"/>
                  <a:pt x="267013" y="581935"/>
                </a:cubicBezTo>
                <a:cubicBezTo>
                  <a:pt x="208274" y="575643"/>
                  <a:pt x="153231" y="558861"/>
                  <a:pt x="103616" y="525563"/>
                </a:cubicBezTo>
                <a:cubicBezTo>
                  <a:pt x="63549" y="498673"/>
                  <a:pt x="35364" y="463545"/>
                  <a:pt x="23393" y="416393"/>
                </a:cubicBezTo>
                <a:cubicBezTo>
                  <a:pt x="16891" y="390783"/>
                  <a:pt x="10253" y="365164"/>
                  <a:pt x="5130" y="339261"/>
                </a:cubicBezTo>
                <a:cubicBezTo>
                  <a:pt x="-11647" y="254428"/>
                  <a:pt x="14359" y="179515"/>
                  <a:pt x="59394" y="109020"/>
                </a:cubicBezTo>
                <a:cubicBezTo>
                  <a:pt x="105034" y="37582"/>
                  <a:pt x="171654" y="5779"/>
                  <a:pt x="254640" y="61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1F547B5-B034-1A55-08C6-60BE570AF2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3081" y="3023438"/>
            <a:ext cx="584200" cy="711200"/>
          </a:xfrm>
          <a:prstGeom prst="rect">
            <a:avLst/>
          </a:prstGeom>
        </p:spPr>
      </p:pic>
      <p:sp>
        <p:nvSpPr>
          <p:cNvPr id="129" name="Rectangle 184">
            <a:extLst>
              <a:ext uri="{FF2B5EF4-FFF2-40B4-BE49-F238E27FC236}">
                <a16:creationId xmlns:a16="http://schemas.microsoft.com/office/drawing/2014/main" id="{924B7C4D-AD31-E89A-4387-15F887FF8C52}"/>
              </a:ext>
            </a:extLst>
          </p:cNvPr>
          <p:cNvSpPr/>
          <p:nvPr/>
        </p:nvSpPr>
        <p:spPr>
          <a:xfrm>
            <a:off x="7919069" y="2515130"/>
            <a:ext cx="576000" cy="180000"/>
          </a:xfrm>
          <a:prstGeom prst="rect">
            <a:avLst/>
          </a:prstGeom>
          <a:noFill/>
        </p:spPr>
        <p:txBody>
          <a:bodyPr wrap="square" lIns="20250" rIns="2025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2022</a:t>
            </a:r>
          </a:p>
        </p:txBody>
      </p:sp>
      <p:cxnSp>
        <p:nvCxnSpPr>
          <p:cNvPr id="97" name="Conector recto 42">
            <a:extLst>
              <a:ext uri="{FF2B5EF4-FFF2-40B4-BE49-F238E27FC236}">
                <a16:creationId xmlns:a16="http://schemas.microsoft.com/office/drawing/2014/main" id="{7CB47C08-875D-04C5-E1A9-BE230681095F}"/>
              </a:ext>
            </a:extLst>
          </p:cNvPr>
          <p:cNvCxnSpPr>
            <a:cxnSpLocks/>
          </p:cNvCxnSpPr>
          <p:nvPr/>
        </p:nvCxnSpPr>
        <p:spPr>
          <a:xfrm flipV="1">
            <a:off x="8227147" y="1944183"/>
            <a:ext cx="0" cy="497335"/>
          </a:xfrm>
          <a:prstGeom prst="line">
            <a:avLst/>
          </a:prstGeom>
          <a:ln w="158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itre 3">
            <a:extLst>
              <a:ext uri="{FF2B5EF4-FFF2-40B4-BE49-F238E27FC236}">
                <a16:creationId xmlns:a16="http://schemas.microsoft.com/office/drawing/2014/main" id="{3D057A09-E69F-E656-3B98-E3082034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27" y="351736"/>
            <a:ext cx="8520049" cy="431936"/>
          </a:xfrm>
        </p:spPr>
        <p:txBody>
          <a:bodyPr anchor="ctr"/>
          <a:lstStyle/>
          <a:p>
            <a:r>
              <a:rPr lang="fr-FR" sz="1800" dirty="0">
                <a:solidFill>
                  <a:schemeClr val="tx2"/>
                </a:solidFill>
                <a:effectLst/>
              </a:rPr>
              <a:t>UNE</a:t>
            </a:r>
            <a:r>
              <a:rPr lang="fr-FR" sz="1800" dirty="0">
                <a:effectLst/>
              </a:rPr>
              <a:t> </a:t>
            </a:r>
            <a:r>
              <a:rPr lang="fr-FR" sz="1800" dirty="0">
                <a:solidFill>
                  <a:schemeClr val="tx2"/>
                </a:solidFill>
                <a:effectLst/>
              </a:rPr>
              <a:t>ENTREPRISE FAMILIALE DE 5 GENERATIONS ET &gt; 150 ANS</a:t>
            </a:r>
          </a:p>
        </p:txBody>
      </p:sp>
      <p:sp>
        <p:nvSpPr>
          <p:cNvPr id="103" name="Rectangle 167">
            <a:extLst>
              <a:ext uri="{FF2B5EF4-FFF2-40B4-BE49-F238E27FC236}">
                <a16:creationId xmlns:a16="http://schemas.microsoft.com/office/drawing/2014/main" id="{5F35170F-0A2C-5D6F-8AB4-F4B216B678AB}"/>
              </a:ext>
            </a:extLst>
          </p:cNvPr>
          <p:cNvSpPr/>
          <p:nvPr/>
        </p:nvSpPr>
        <p:spPr>
          <a:xfrm>
            <a:off x="8367171" y="1740468"/>
            <a:ext cx="870381" cy="63094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00" b="1" kern="0" dirty="0">
                <a:solidFill>
                  <a:srgbClr val="005640"/>
                </a:solidFill>
                <a:latin typeface="Arial"/>
              </a:rPr>
              <a:t>Gouvernance dissociée : </a:t>
            </a:r>
            <a:r>
              <a:rPr lang="fr-FR" sz="700" kern="0" dirty="0">
                <a:solidFill>
                  <a:srgbClr val="005640"/>
                </a:solidFill>
                <a:latin typeface="Arial"/>
              </a:rPr>
              <a:t>nomination de Cécile </a:t>
            </a:r>
            <a:r>
              <a:rPr lang="fr-FR" sz="700" kern="0" dirty="0" err="1">
                <a:solidFill>
                  <a:srgbClr val="005640"/>
                </a:solidFill>
                <a:latin typeface="Arial"/>
              </a:rPr>
              <a:t>Béliot</a:t>
            </a:r>
            <a:r>
              <a:rPr lang="fr-FR" sz="700" kern="0" dirty="0">
                <a:solidFill>
                  <a:srgbClr val="005640"/>
                </a:solidFill>
                <a:latin typeface="Arial"/>
              </a:rPr>
              <a:t> au poste de CEO</a:t>
            </a:r>
          </a:p>
        </p:txBody>
      </p:sp>
      <p:pic>
        <p:nvPicPr>
          <p:cNvPr id="1034" name="Picture 10" descr="The Laughing Cow USA - Accueil | Facebook">
            <a:extLst>
              <a:ext uri="{FF2B5EF4-FFF2-40B4-BE49-F238E27FC236}">
                <a16:creationId xmlns:a16="http://schemas.microsoft.com/office/drawing/2014/main" id="{AC921936-C696-2747-A0DB-E1896F12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08" y="1134902"/>
            <a:ext cx="697710" cy="6977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45">
            <a:extLst>
              <a:ext uri="{FF2B5EF4-FFF2-40B4-BE49-F238E27FC236}">
                <a16:creationId xmlns:a16="http://schemas.microsoft.com/office/drawing/2014/main" id="{D493165F-0A3F-95BF-13EA-82C2C9E066D4}"/>
              </a:ext>
            </a:extLst>
          </p:cNvPr>
          <p:cNvSpPr>
            <a:spLocks noChangeAspect="1"/>
          </p:cNvSpPr>
          <p:nvPr/>
        </p:nvSpPr>
        <p:spPr>
          <a:xfrm>
            <a:off x="8045156" y="1522827"/>
            <a:ext cx="392914" cy="399547"/>
          </a:xfrm>
          <a:custGeom>
            <a:avLst/>
            <a:gdLst>
              <a:gd name="connsiteX0" fmla="*/ 1506435 w 1504950"/>
              <a:gd name="connsiteY0" fmla="*/ 767828 h 1530350"/>
              <a:gd name="connsiteX1" fmla="*/ 1314265 w 1504950"/>
              <a:gd name="connsiteY1" fmla="*/ 1312156 h 1530350"/>
              <a:gd name="connsiteX2" fmla="*/ 700658 w 1504950"/>
              <a:gd name="connsiteY2" fmla="*/ 1527028 h 1530350"/>
              <a:gd name="connsiteX3" fmla="*/ 271893 w 1504950"/>
              <a:gd name="connsiteY3" fmla="*/ 1379104 h 1530350"/>
              <a:gd name="connsiteX4" fmla="*/ 61384 w 1504950"/>
              <a:gd name="connsiteY4" fmla="*/ 1092637 h 1530350"/>
              <a:gd name="connsiteX5" fmla="*/ 13461 w 1504950"/>
              <a:gd name="connsiteY5" fmla="*/ 890237 h 1530350"/>
              <a:gd name="connsiteX6" fmla="*/ 155853 w 1504950"/>
              <a:gd name="connsiteY6" fmla="*/ 286072 h 1530350"/>
              <a:gd name="connsiteX7" fmla="*/ 668190 w 1504950"/>
              <a:gd name="connsiteY7" fmla="*/ 1598 h 1530350"/>
              <a:gd name="connsiteX8" fmla="*/ 1061014 w 1504950"/>
              <a:gd name="connsiteY8" fmla="*/ 81450 h 1530350"/>
              <a:gd name="connsiteX9" fmla="*/ 1335753 w 1504950"/>
              <a:gd name="connsiteY9" fmla="*/ 263174 h 1530350"/>
              <a:gd name="connsiteX10" fmla="*/ 1498231 w 1504950"/>
              <a:gd name="connsiteY10" fmla="*/ 662964 h 1530350"/>
              <a:gd name="connsiteX11" fmla="*/ 1506435 w 1504950"/>
              <a:gd name="connsiteY11" fmla="*/ 767828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4950" h="1530350">
                <a:moveTo>
                  <a:pt x="1506435" y="767828"/>
                </a:moveTo>
                <a:cubicBezTo>
                  <a:pt x="1509673" y="986211"/>
                  <a:pt x="1458842" y="1170811"/>
                  <a:pt x="1314265" y="1312156"/>
                </a:cubicBezTo>
                <a:cubicBezTo>
                  <a:pt x="1146091" y="1476570"/>
                  <a:pt x="939088" y="1552561"/>
                  <a:pt x="700658" y="1527028"/>
                </a:cubicBezTo>
                <a:cubicBezTo>
                  <a:pt x="546524" y="1510517"/>
                  <a:pt x="402087" y="1466480"/>
                  <a:pt x="271893" y="1379104"/>
                </a:cubicBezTo>
                <a:cubicBezTo>
                  <a:pt x="166756" y="1308543"/>
                  <a:pt x="92798" y="1216366"/>
                  <a:pt x="61384" y="1092637"/>
                </a:cubicBezTo>
                <a:cubicBezTo>
                  <a:pt x="44322" y="1025434"/>
                  <a:pt x="26904" y="958207"/>
                  <a:pt x="13461" y="890237"/>
                </a:cubicBezTo>
                <a:cubicBezTo>
                  <a:pt x="-30564" y="667631"/>
                  <a:pt x="37679" y="471054"/>
                  <a:pt x="155853" y="286072"/>
                </a:cubicBezTo>
                <a:cubicBezTo>
                  <a:pt x="275614" y="98614"/>
                  <a:pt x="450429" y="15162"/>
                  <a:pt x="668190" y="1598"/>
                </a:cubicBezTo>
                <a:cubicBezTo>
                  <a:pt x="807801" y="-7095"/>
                  <a:pt x="937068" y="19690"/>
                  <a:pt x="1061014" y="81450"/>
                </a:cubicBezTo>
                <a:cubicBezTo>
                  <a:pt x="1160099" y="130821"/>
                  <a:pt x="1259851" y="178744"/>
                  <a:pt x="1335753" y="263174"/>
                </a:cubicBezTo>
                <a:cubicBezTo>
                  <a:pt x="1438045" y="376960"/>
                  <a:pt x="1481816" y="514482"/>
                  <a:pt x="1498231" y="662964"/>
                </a:cubicBezTo>
                <a:cubicBezTo>
                  <a:pt x="1502746" y="703858"/>
                  <a:pt x="1504695" y="745038"/>
                  <a:pt x="1506435" y="767828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09F977C-F74B-1A82-98E4-CEEFA57BB0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81" y="3269468"/>
            <a:ext cx="609600" cy="4826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B10E5AE-343D-D9B1-CD90-A21FAC1AD8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8616" y="3071835"/>
            <a:ext cx="490967" cy="479549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DDB83191-D624-AB85-830F-1A4E13E32D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65343" y="3079621"/>
            <a:ext cx="508000" cy="46990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047389E9-FB24-11E4-62DB-47497FF327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5435" y="3181201"/>
            <a:ext cx="444706" cy="360000"/>
          </a:xfrm>
          <a:prstGeom prst="rect">
            <a:avLst/>
          </a:prstGeom>
        </p:spPr>
      </p:pic>
      <p:cxnSp>
        <p:nvCxnSpPr>
          <p:cNvPr id="134" name="Conector recto 42">
            <a:extLst>
              <a:ext uri="{FF2B5EF4-FFF2-40B4-BE49-F238E27FC236}">
                <a16:creationId xmlns:a16="http://schemas.microsoft.com/office/drawing/2014/main" id="{4CF6182F-9D6F-36C1-0E36-7BA4D5267319}"/>
              </a:ext>
            </a:extLst>
          </p:cNvPr>
          <p:cNvCxnSpPr>
            <a:cxnSpLocks/>
          </p:cNvCxnSpPr>
          <p:nvPr/>
        </p:nvCxnSpPr>
        <p:spPr>
          <a:xfrm flipV="1">
            <a:off x="3856540" y="2753012"/>
            <a:ext cx="0" cy="360000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>
            <a:extLst>
              <a:ext uri="{FF2B5EF4-FFF2-40B4-BE49-F238E27FC236}">
                <a16:creationId xmlns:a16="http://schemas.microsoft.com/office/drawing/2014/main" id="{2D14668E-3623-65A2-5C1C-79DDDD666C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79627" y="3074452"/>
            <a:ext cx="673100" cy="6604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BA3A6C16-4B80-943E-80F4-BD91F5AE9C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19887" y="1502138"/>
            <a:ext cx="396000" cy="396000"/>
          </a:xfrm>
          <a:prstGeom prst="ellipse">
            <a:avLst/>
          </a:prstGeom>
        </p:spPr>
      </p:pic>
      <p:sp>
        <p:nvSpPr>
          <p:cNvPr id="135" name="Rectangle 45">
            <a:extLst>
              <a:ext uri="{FF2B5EF4-FFF2-40B4-BE49-F238E27FC236}">
                <a16:creationId xmlns:a16="http://schemas.microsoft.com/office/drawing/2014/main" id="{DD4FBA49-521A-A7E1-F7DB-18F3723869DA}"/>
              </a:ext>
            </a:extLst>
          </p:cNvPr>
          <p:cNvSpPr/>
          <p:nvPr/>
        </p:nvSpPr>
        <p:spPr>
          <a:xfrm>
            <a:off x="7726783" y="1408328"/>
            <a:ext cx="1000728" cy="1202807"/>
          </a:xfrm>
          <a:prstGeom prst="rect">
            <a:avLst/>
          </a:prstGeom>
        </p:spPr>
        <p:txBody>
          <a:bodyPr wrap="none" anchor="t">
            <a:prstTxWarp prst="textArchUp">
              <a:avLst>
                <a:gd name="adj" fmla="val 1184704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Cécile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b="1" kern="0" dirty="0">
                <a:solidFill>
                  <a:srgbClr val="005640"/>
                </a:solidFill>
                <a:latin typeface="Arial" charset="0"/>
                <a:ea typeface="Arial" charset="0"/>
                <a:cs typeface="Arial" charset="0"/>
              </a:rPr>
              <a:t>BÉLIOT</a:t>
            </a:r>
            <a:endParaRPr kumimoji="0" lang="en-US" sz="900" b="1" i="0" u="none" strike="noStrike" kern="0" cap="none" spc="0" normalizeH="0" baseline="0" dirty="0">
              <a:ln>
                <a:noFill/>
              </a:ln>
              <a:solidFill>
                <a:srgbClr val="00564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0F142910-FE19-E96B-5A52-182CA5150872}"/>
              </a:ext>
            </a:extLst>
          </p:cNvPr>
          <p:cNvCxnSpPr>
            <a:cxnSpLocks/>
          </p:cNvCxnSpPr>
          <p:nvPr/>
        </p:nvCxnSpPr>
        <p:spPr>
          <a:xfrm flipH="1">
            <a:off x="1199719" y="2850411"/>
            <a:ext cx="0" cy="4675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00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4C7F52-65B6-A643-AC6B-CF2B30BDE033}"/>
              </a:ext>
            </a:extLst>
          </p:cNvPr>
          <p:cNvCxnSpPr>
            <a:cxnSpLocks/>
          </p:cNvCxnSpPr>
          <p:nvPr/>
        </p:nvCxnSpPr>
        <p:spPr>
          <a:xfrm flipH="1" flipV="1">
            <a:off x="2635553" y="2226598"/>
            <a:ext cx="1144359" cy="255686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F9144EBB-23A1-B545-ABE2-BB033B34227A}"/>
              </a:ext>
            </a:extLst>
          </p:cNvPr>
          <p:cNvSpPr/>
          <p:nvPr/>
        </p:nvSpPr>
        <p:spPr>
          <a:xfrm>
            <a:off x="1168775" y="1662362"/>
            <a:ext cx="1692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75" normalizeH="0" baseline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savoir-faire </a:t>
            </a:r>
            <a:r>
              <a:rPr kumimoji="0" lang="fr-FR" sz="1400" b="1" i="0" u="none" strike="noStrike" kern="1200" cap="none" spc="75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industriel</a:t>
            </a:r>
            <a:r>
              <a:rPr kumimoji="0" lang="fr-FR" sz="1400" b="1" i="0" u="none" strike="noStrike" kern="1200" cap="none" spc="75" normalizeH="0" baseline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unique</a:t>
            </a:r>
          </a:p>
        </p:txBody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DC85663C-2444-0647-90EE-307C932510EA}"/>
              </a:ext>
            </a:extLst>
          </p:cNvPr>
          <p:cNvCxnSpPr>
            <a:cxnSpLocks/>
          </p:cNvCxnSpPr>
          <p:nvPr/>
        </p:nvCxnSpPr>
        <p:spPr>
          <a:xfrm flipH="1">
            <a:off x="3010450" y="3291830"/>
            <a:ext cx="769462" cy="420061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5">
            <a:extLst>
              <a:ext uri="{FF2B5EF4-FFF2-40B4-BE49-F238E27FC236}">
                <a16:creationId xmlns:a16="http://schemas.microsoft.com/office/drawing/2014/main" id="{45390780-E308-D14E-AFD9-E7C2C23CC6CA}"/>
              </a:ext>
            </a:extLst>
          </p:cNvPr>
          <p:cNvSpPr/>
          <p:nvPr/>
        </p:nvSpPr>
        <p:spPr>
          <a:xfrm>
            <a:off x="1514963" y="3843952"/>
            <a:ext cx="1692769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/>
                <a:cs typeface="Arial"/>
              </a:rPr>
              <a:t>La </a:t>
            </a:r>
            <a:r>
              <a:rPr lang="fr-FR" sz="1400" b="1" spc="75" dirty="0">
                <a:solidFill>
                  <a:srgbClr val="00553D"/>
                </a:solidFill>
                <a:latin typeface="Arial"/>
                <a:cs typeface="Arial"/>
              </a:rPr>
              <a:t>juste 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/>
                <a:cs typeface="Arial"/>
              </a:rPr>
              <a:t>dose 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cs typeface="Arial"/>
              </a:rPr>
              <a:t>d'apport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cs typeface="Arial"/>
              </a:rPr>
              <a:t>nutritionnel</a:t>
            </a:r>
          </a:p>
        </p:txBody>
      </p:sp>
      <p:pic>
        <p:nvPicPr>
          <p:cNvPr id="31" name="Image 30" descr="Une image contenant blanc&#10;&#10;Description générée automatiquement">
            <a:extLst>
              <a:ext uri="{FF2B5EF4-FFF2-40B4-BE49-F238E27FC236}">
                <a16:creationId xmlns:a16="http://schemas.microsoft.com/office/drawing/2014/main" id="{4CA59C7E-C072-CF4A-A935-1BCEF8681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26">
            <a:off x="3601330" y="2114076"/>
            <a:ext cx="1395416" cy="1320528"/>
          </a:xfrm>
          <a:prstGeom prst="rect">
            <a:avLst/>
          </a:prstGeom>
        </p:spPr>
      </p:pic>
      <p:cxnSp>
        <p:nvCxnSpPr>
          <p:cNvPr id="36" name="Straight Connector 15">
            <a:extLst>
              <a:ext uri="{FF2B5EF4-FFF2-40B4-BE49-F238E27FC236}">
                <a16:creationId xmlns:a16="http://schemas.microsoft.com/office/drawing/2014/main" id="{EBA8B965-8D4F-0C4A-80E2-232BB8CB919A}"/>
              </a:ext>
            </a:extLst>
          </p:cNvPr>
          <p:cNvCxnSpPr>
            <a:cxnSpLocks/>
          </p:cNvCxnSpPr>
          <p:nvPr/>
        </p:nvCxnSpPr>
        <p:spPr>
          <a:xfrm>
            <a:off x="4859530" y="2936680"/>
            <a:ext cx="1179108" cy="587762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">
            <a:extLst>
              <a:ext uri="{FF2B5EF4-FFF2-40B4-BE49-F238E27FC236}">
                <a16:creationId xmlns:a16="http://schemas.microsoft.com/office/drawing/2014/main" id="{A3345636-7597-4D49-A7C1-81CF03104293}"/>
              </a:ext>
            </a:extLst>
          </p:cNvPr>
          <p:cNvSpPr/>
          <p:nvPr/>
        </p:nvSpPr>
        <p:spPr>
          <a:xfrm>
            <a:off x="5792578" y="3359353"/>
            <a:ext cx="2041411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/>
                <a:cs typeface="Arial"/>
              </a:rPr>
              <a:t>Un format 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cs typeface="Arial"/>
              </a:rPr>
              <a:t>accessible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r-FR" sz="1400" b="1" spc="75" dirty="0">
                <a:solidFill>
                  <a:srgbClr val="00553D"/>
                </a:solidFill>
                <a:latin typeface="Arial"/>
                <a:cs typeface="Arial"/>
              </a:rPr>
              <a:t>à 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/>
                <a:cs typeface="Arial"/>
              </a:rPr>
              <a:t>transporter et </a:t>
            </a:r>
            <a:r>
              <a:rPr lang="fr-FR" sz="1400" b="1" spc="75" dirty="0">
                <a:solidFill>
                  <a:srgbClr val="00553D"/>
                </a:solidFill>
                <a:latin typeface="Arial"/>
                <a:cs typeface="Arial"/>
              </a:rPr>
              <a:t>déguster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/>
                <a:cs typeface="Arial"/>
              </a:rPr>
              <a:t> partout</a:t>
            </a:r>
            <a:r>
              <a:rPr lang="fr-FR" sz="1400" b="1" spc="75" dirty="0">
                <a:solidFill>
                  <a:srgbClr val="00553D"/>
                </a:solidFill>
                <a:latin typeface="Arial"/>
                <a:cs typeface="Arial"/>
              </a:rPr>
              <a:t> </a:t>
            </a:r>
            <a:endParaRPr kumimoji="0" lang="en-US" sz="1400" b="1" i="0" u="none" strike="noStrike" kern="1200" cap="none" spc="75" normalizeH="0" baseline="0" noProof="0" dirty="0">
              <a:ln>
                <a:noFill/>
              </a:ln>
              <a:solidFill>
                <a:srgbClr val="00553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15">
            <a:extLst>
              <a:ext uri="{FF2B5EF4-FFF2-40B4-BE49-F238E27FC236}">
                <a16:creationId xmlns:a16="http://schemas.microsoft.com/office/drawing/2014/main" id="{38E31937-9D51-5146-824A-71C2AF055335}"/>
              </a:ext>
            </a:extLst>
          </p:cNvPr>
          <p:cNvCxnSpPr>
            <a:cxnSpLocks/>
          </p:cNvCxnSpPr>
          <p:nvPr/>
        </p:nvCxnSpPr>
        <p:spPr>
          <a:xfrm flipV="1">
            <a:off x="5053650" y="1836789"/>
            <a:ext cx="984988" cy="383601"/>
          </a:xfrm>
          <a:prstGeom prst="line">
            <a:avLst/>
          </a:prstGeom>
          <a:ln w="15875" cap="rnd">
            <a:solidFill>
              <a:schemeClr val="bg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5">
            <a:extLst>
              <a:ext uri="{FF2B5EF4-FFF2-40B4-BE49-F238E27FC236}">
                <a16:creationId xmlns:a16="http://schemas.microsoft.com/office/drawing/2014/main" id="{F1391548-283C-D248-8A90-97763B7582A7}"/>
              </a:ext>
            </a:extLst>
          </p:cNvPr>
          <p:cNvSpPr/>
          <p:nvPr/>
        </p:nvSpPr>
        <p:spPr>
          <a:xfrm>
            <a:off x="5928248" y="1182458"/>
            <a:ext cx="2041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bonne quantité pour 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éviter le gaspillage </a:t>
            </a: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alimentaire</a:t>
            </a:r>
          </a:p>
        </p:txBody>
      </p:sp>
      <p:sp>
        <p:nvSpPr>
          <p:cNvPr id="19" name="Titre 3">
            <a:extLst>
              <a:ext uri="{FF2B5EF4-FFF2-40B4-BE49-F238E27FC236}">
                <a16:creationId xmlns:a16="http://schemas.microsoft.com/office/drawing/2014/main" id="{74744D8D-A7D4-971D-FAB5-83649E29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14" y="351736"/>
            <a:ext cx="7281686" cy="431936"/>
          </a:xfrm>
        </p:spPr>
        <p:txBody>
          <a:bodyPr anchor="ctr"/>
          <a:lstStyle/>
          <a:p>
            <a:r>
              <a:rPr lang="fr-FR" dirty="0">
                <a:solidFill>
                  <a:schemeClr val="tx2"/>
                </a:solidFill>
                <a:effectLst/>
              </a:rPr>
              <a:t>LA PORTION, AU CŒUR DE NOTRE IDENTITÉ</a:t>
            </a:r>
          </a:p>
        </p:txBody>
      </p:sp>
    </p:spTree>
    <p:extLst>
      <p:ext uri="{BB962C8B-B14F-4D97-AF65-F5344CB8AC3E}">
        <p14:creationId xmlns:p14="http://schemas.microsoft.com/office/powerpoint/2010/main" val="376024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E250119-CAA6-D975-634F-E3BC8F6BF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722" y="658166"/>
            <a:ext cx="2638151" cy="36851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EA9CFD-378F-A817-726A-565CCAE23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506" y="1685521"/>
            <a:ext cx="1971409" cy="2950499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75775A4E-D262-591E-6872-398873C785D0}"/>
              </a:ext>
            </a:extLst>
          </p:cNvPr>
          <p:cNvSpPr/>
          <p:nvPr/>
        </p:nvSpPr>
        <p:spPr>
          <a:xfrm>
            <a:off x="563127" y="1036890"/>
            <a:ext cx="3541282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/>
                <a:cs typeface="Arial"/>
              </a:rPr>
              <a:t>UNE INDUSTRIE : </a:t>
            </a:r>
            <a:b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/>
                <a:cs typeface="Arial"/>
              </a:rPr>
            </a:br>
            <a:endParaRPr kumimoji="0" lang="fr-FR" sz="1400" b="1" i="0" u="none" strike="noStrike" kern="1200" cap="none" spc="75" normalizeH="0" baseline="0" noProof="0" dirty="0">
              <a:ln>
                <a:noFill/>
              </a:ln>
              <a:solidFill>
                <a:srgbClr val="00553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b="1" spc="75" dirty="0">
                <a:solidFill>
                  <a:schemeClr val="bg2"/>
                </a:solidFill>
                <a:latin typeface="Arial"/>
                <a:cs typeface="Arial"/>
              </a:rPr>
              <a:t>LOCALE</a:t>
            </a:r>
            <a:r>
              <a:rPr lang="fr-FR" sz="1400" spc="75" dirty="0">
                <a:solidFill>
                  <a:schemeClr val="tx2"/>
                </a:solidFill>
                <a:latin typeface="Arial"/>
                <a:cs typeface="Arial"/>
              </a:rPr>
              <a:t>, ancrée durablement </a:t>
            </a:r>
            <a:r>
              <a:rPr lang="fr-FR" sz="1400" spc="75" dirty="0">
                <a:solidFill>
                  <a:srgbClr val="00553D"/>
                </a:solidFill>
                <a:latin typeface="Arial"/>
                <a:cs typeface="Arial"/>
              </a:rPr>
              <a:t>d</a:t>
            </a:r>
            <a:r>
              <a:rPr lang="fr-FR" sz="1400" spc="75" dirty="0">
                <a:solidFill>
                  <a:schemeClr val="tx2"/>
                </a:solidFill>
                <a:latin typeface="Arial"/>
                <a:cs typeface="Arial"/>
              </a:rPr>
              <a:t>ans les territoires </a:t>
            </a:r>
            <a:br>
              <a:rPr lang="fr-FR" sz="1400" b="1" spc="75" dirty="0">
                <a:solidFill>
                  <a:schemeClr val="tx2"/>
                </a:solidFill>
                <a:latin typeface="Arial"/>
                <a:cs typeface="Arial"/>
              </a:rPr>
            </a:br>
            <a:endParaRPr lang="fr-FR" sz="1400" b="1" spc="75" dirty="0">
              <a:solidFill>
                <a:schemeClr val="tx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fr-FR" sz="1400" b="1" i="0" u="none" strike="noStrike" kern="1200" cap="none" spc="75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cs typeface="Arial"/>
              </a:rPr>
              <a:t>INNOVANTE</a:t>
            </a:r>
            <a:r>
              <a:rPr kumimoji="0" lang="fr-FR" sz="1400" i="0" u="none" strike="noStrike" kern="1200" cap="none" spc="7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</a:rPr>
              <a:t>, qui prend le virage de la naturalité</a:t>
            </a:r>
            <a:br>
              <a:rPr kumimoji="0" lang="fr-FR" sz="1400" i="0" u="none" strike="noStrike" kern="1200" cap="none" spc="7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</a:rPr>
            </a:br>
            <a:endParaRPr kumimoji="0" lang="fr-FR" sz="1400" i="0" u="none" strike="noStrike" kern="1200" cap="none" spc="75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b="1" spc="75" dirty="0">
                <a:solidFill>
                  <a:schemeClr val="bg2"/>
                </a:solidFill>
                <a:latin typeface="Arial"/>
                <a:cs typeface="Arial"/>
              </a:rPr>
              <a:t>DÉCARBONÉE</a:t>
            </a:r>
            <a:r>
              <a:rPr lang="fr-FR" sz="1400" spc="75" dirty="0">
                <a:solidFill>
                  <a:schemeClr val="tx2"/>
                </a:solidFill>
                <a:latin typeface="Arial"/>
                <a:cs typeface="Arial"/>
              </a:rPr>
              <a:t>, pleinement mobilisée dans la trajectoire +1,5° du Groupe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fr-FR" sz="1400" i="0" u="none" strike="noStrike" kern="1200" cap="none" spc="75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b="1" spc="75" dirty="0">
                <a:solidFill>
                  <a:schemeClr val="bg2"/>
                </a:solidFill>
                <a:cs typeface="Arial"/>
              </a:rPr>
              <a:t>AUX PLUS HAUTS STANDARDS DE QUALITÉ</a:t>
            </a:r>
            <a:r>
              <a:rPr lang="fr-FR" sz="1400" spc="75" dirty="0">
                <a:solidFill>
                  <a:schemeClr val="tx2"/>
                </a:solidFill>
                <a:latin typeface="Arial"/>
                <a:cs typeface="Arial"/>
              </a:rPr>
              <a:t>, avec une même exigence d’excellence et de sécurité alimentaire sur tous nos sites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fr-FR" sz="1400" i="0" u="none" strike="noStrike" kern="1200" cap="none" spc="75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Titre 3">
            <a:extLst>
              <a:ext uri="{FF2B5EF4-FFF2-40B4-BE49-F238E27FC236}">
                <a16:creationId xmlns:a16="http://schemas.microsoft.com/office/drawing/2014/main" id="{382CEEAE-DCFA-AE5F-F618-8B56032E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14" y="351736"/>
            <a:ext cx="7281686" cy="431936"/>
          </a:xfrm>
        </p:spPr>
        <p:txBody>
          <a:bodyPr anchor="ctr"/>
          <a:lstStyle/>
          <a:p>
            <a:r>
              <a:rPr lang="fr-FR" dirty="0">
                <a:solidFill>
                  <a:schemeClr val="tx2"/>
                </a:solidFill>
                <a:effectLst/>
              </a:rPr>
              <a:t>UNE FORTE EMPREINTE INDUSTRIELLE</a:t>
            </a:r>
          </a:p>
        </p:txBody>
      </p:sp>
    </p:spTree>
    <p:extLst>
      <p:ext uri="{BB962C8B-B14F-4D97-AF65-F5344CB8AC3E}">
        <p14:creationId xmlns:p14="http://schemas.microsoft.com/office/powerpoint/2010/main" val="310931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25F3DF4-F8D1-7E45-B4D4-8EE073FDB4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42D28E-1AD6-434A-86D5-FD7913EACFB1}"/>
              </a:ext>
            </a:extLst>
          </p:cNvPr>
          <p:cNvSpPr/>
          <p:nvPr/>
        </p:nvSpPr>
        <p:spPr bwMode="auto">
          <a:xfrm>
            <a:off x="737543" y="1681686"/>
            <a:ext cx="7668914" cy="1780127"/>
          </a:xfrm>
          <a:prstGeom prst="rect">
            <a:avLst/>
          </a:prstGeom>
          <a:solidFill>
            <a:srgbClr val="0055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Groupe engagé</a:t>
            </a:r>
          </a:p>
          <a:p>
            <a:pPr algn="r"/>
            <a:r>
              <a:rPr lang="fr-FR" sz="3600" b="1" dirty="0">
                <a:solidFill>
                  <a:srgbClr val="93C9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tout son écosystème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BFB41CD-4F60-0B4B-803D-74766ABE6A2E}"/>
              </a:ext>
            </a:extLst>
          </p:cNvPr>
          <p:cNvSpPr txBox="1">
            <a:spLocks/>
          </p:cNvSpPr>
          <p:nvPr/>
        </p:nvSpPr>
        <p:spPr bwMode="gray">
          <a:xfrm>
            <a:off x="1256522" y="1831133"/>
            <a:ext cx="2003990" cy="178012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sz="75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FontTx/>
              <a:buNone/>
              <a:defRPr sz="82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Tx/>
              <a:buNone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Tx/>
              <a:buNone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Tx/>
              <a:buNone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9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344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84307D-93AA-4C0D-AE4D-8B54D073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AAE5C0-25F2-463E-8041-C87075F44D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64113"/>
            <a:ext cx="179388" cy="179387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Image 6" descr="Une image contenant télévision, moniteur, surveillant, avant&#10;&#10;Description générée automatiquement">
            <a:extLst>
              <a:ext uri="{FF2B5EF4-FFF2-40B4-BE49-F238E27FC236}">
                <a16:creationId xmlns:a16="http://schemas.microsoft.com/office/drawing/2014/main" id="{82F0ADB5-4EAE-CC75-F225-1E1691F39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037">
            <a:off x="3095584" y="2064280"/>
            <a:ext cx="2462459" cy="1412357"/>
          </a:xfrm>
          <a:prstGeom prst="rect">
            <a:avLst/>
          </a:prstGeom>
        </p:spPr>
      </p:pic>
      <p:sp>
        <p:nvSpPr>
          <p:cNvPr id="8" name="Titre 6">
            <a:extLst>
              <a:ext uri="{FF2B5EF4-FFF2-40B4-BE49-F238E27FC236}">
                <a16:creationId xmlns:a16="http://schemas.microsoft.com/office/drawing/2014/main" id="{E42534A3-1B25-CC13-8E20-CB240FE5E663}"/>
              </a:ext>
            </a:extLst>
          </p:cNvPr>
          <p:cNvSpPr txBox="1">
            <a:spLocks/>
          </p:cNvSpPr>
          <p:nvPr/>
        </p:nvSpPr>
        <p:spPr bwMode="gray">
          <a:xfrm>
            <a:off x="3319883" y="2240481"/>
            <a:ext cx="2013860" cy="9230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5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96BD0C"/>
              </a:buClr>
              <a:defRPr/>
            </a:pPr>
            <a:r>
              <a:rPr kumimoji="0" lang="fr-FR" sz="140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Poppins" pitchFamily="2" charset="77"/>
              </a:rPr>
              <a:t>UN MODÈLE INCLUSIF, QUI ENGAGE TOUT UN ÉCOSYSTÈME DE PARTIES PRENANTES</a:t>
            </a:r>
          </a:p>
        </p:txBody>
      </p:sp>
      <p:sp>
        <p:nvSpPr>
          <p:cNvPr id="9" name="ZoneTexte 13">
            <a:extLst>
              <a:ext uri="{FF2B5EF4-FFF2-40B4-BE49-F238E27FC236}">
                <a16:creationId xmlns:a16="http://schemas.microsoft.com/office/drawing/2014/main" id="{8655A71C-A998-7FCB-71C8-68F79747AD55}"/>
              </a:ext>
            </a:extLst>
          </p:cNvPr>
          <p:cNvSpPr txBox="1"/>
          <p:nvPr/>
        </p:nvSpPr>
        <p:spPr>
          <a:xfrm>
            <a:off x="1618738" y="1237436"/>
            <a:ext cx="2039804" cy="7917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chemeClr val="tx2"/>
                </a:solidFill>
                <a:highlight>
                  <a:srgbClr val="93C950"/>
                </a:highlight>
                <a:cs typeface="Poppins" pitchFamily="2" charset="77"/>
              </a:rPr>
              <a:t>Agriculteurs et producteurs laitiers partenaires</a:t>
            </a:r>
            <a:endParaRPr kumimoji="0" lang="fr-FR" sz="1400" b="1" i="0" u="none" strike="noStrike" kern="0" cap="none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93C950"/>
              </a:highlight>
              <a:uLnTx/>
              <a:uFillTx/>
              <a:cs typeface="Poppins" pitchFamily="2" charset="77"/>
            </a:endParaRPr>
          </a:p>
        </p:txBody>
      </p:sp>
      <p:sp>
        <p:nvSpPr>
          <p:cNvPr id="10" name="ZoneTexte 13">
            <a:extLst>
              <a:ext uri="{FF2B5EF4-FFF2-40B4-BE49-F238E27FC236}">
                <a16:creationId xmlns:a16="http://schemas.microsoft.com/office/drawing/2014/main" id="{63EDA0C7-448D-C977-8042-F4EE15C3F186}"/>
              </a:ext>
            </a:extLst>
          </p:cNvPr>
          <p:cNvSpPr txBox="1"/>
          <p:nvPr/>
        </p:nvSpPr>
        <p:spPr>
          <a:xfrm>
            <a:off x="1640725" y="3299896"/>
            <a:ext cx="1276834" cy="5762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chemeClr val="tx2"/>
                </a:solidFill>
                <a:highlight>
                  <a:srgbClr val="93C950"/>
                </a:highlight>
                <a:cs typeface="Poppins" pitchFamily="2" charset="77"/>
              </a:rPr>
              <a:t>Collectivités locales</a:t>
            </a:r>
            <a:endParaRPr kumimoji="0" lang="fr-FR" sz="1400" b="1" i="0" u="none" strike="noStrike" kern="0" cap="none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93C950"/>
              </a:highlight>
              <a:uLnTx/>
              <a:uFillTx/>
              <a:cs typeface="Poppins" pitchFamily="2" charset="77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id="{B88FDCED-20CD-042C-62B6-A8FB2E575A87}"/>
              </a:ext>
            </a:extLst>
          </p:cNvPr>
          <p:cNvSpPr txBox="1"/>
          <p:nvPr/>
        </p:nvSpPr>
        <p:spPr>
          <a:xfrm>
            <a:off x="4006618" y="1048406"/>
            <a:ext cx="1574652" cy="5762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chemeClr val="tx2"/>
                </a:solidFill>
                <a:highlight>
                  <a:srgbClr val="93C950"/>
                </a:highlight>
                <a:cs typeface="Poppins" pitchFamily="2" charset="77"/>
              </a:rPr>
              <a:t>Fournisseurs et sous-traitants</a:t>
            </a:r>
            <a:endParaRPr kumimoji="0" lang="fr-FR" sz="1400" b="1" i="0" u="none" strike="noStrike" kern="0" cap="none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93C950"/>
              </a:highlight>
              <a:uLnTx/>
              <a:uFillTx/>
              <a:cs typeface="Poppins" pitchFamily="2" charset="77"/>
            </a:endParaRPr>
          </a:p>
        </p:txBody>
      </p:sp>
      <p:sp>
        <p:nvSpPr>
          <p:cNvPr id="12" name="ZoneTexte 13">
            <a:extLst>
              <a:ext uri="{FF2B5EF4-FFF2-40B4-BE49-F238E27FC236}">
                <a16:creationId xmlns:a16="http://schemas.microsoft.com/office/drawing/2014/main" id="{DB6C66B9-5AD8-072C-3360-90EED8DD2D82}"/>
              </a:ext>
            </a:extLst>
          </p:cNvPr>
          <p:cNvSpPr txBox="1"/>
          <p:nvPr/>
        </p:nvSpPr>
        <p:spPr>
          <a:xfrm>
            <a:off x="1416456" y="2371481"/>
            <a:ext cx="1574652" cy="3608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chemeClr val="tx2"/>
                </a:solidFill>
                <a:highlight>
                  <a:srgbClr val="93C950"/>
                </a:highlight>
                <a:cs typeface="Poppins" pitchFamily="2" charset="77"/>
              </a:rPr>
              <a:t>Collaborateurs</a:t>
            </a:r>
            <a:endParaRPr kumimoji="0" lang="fr-FR" sz="1400" b="1" i="0" u="none" strike="noStrike" kern="0" cap="none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93C950"/>
              </a:highlight>
              <a:uLnTx/>
              <a:uFillTx/>
              <a:cs typeface="Poppins" pitchFamily="2" charset="77"/>
            </a:endParaRPr>
          </a:p>
        </p:txBody>
      </p:sp>
      <p:sp>
        <p:nvSpPr>
          <p:cNvPr id="13" name="ZoneTexte 13">
            <a:extLst>
              <a:ext uri="{FF2B5EF4-FFF2-40B4-BE49-F238E27FC236}">
                <a16:creationId xmlns:a16="http://schemas.microsoft.com/office/drawing/2014/main" id="{42124F1A-1479-5E16-9347-591DD124ADDA}"/>
              </a:ext>
            </a:extLst>
          </p:cNvPr>
          <p:cNvSpPr txBox="1"/>
          <p:nvPr/>
        </p:nvSpPr>
        <p:spPr>
          <a:xfrm>
            <a:off x="6279314" y="2328699"/>
            <a:ext cx="1574652" cy="3608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chemeClr val="tx2"/>
                </a:solidFill>
                <a:highlight>
                  <a:srgbClr val="93C950"/>
                </a:highlight>
                <a:cs typeface="Poppins" pitchFamily="2" charset="77"/>
              </a:rPr>
              <a:t>Consommateurs</a:t>
            </a:r>
            <a:endParaRPr kumimoji="0" lang="fr-FR" sz="1400" b="1" i="0" u="none" strike="noStrike" kern="0" cap="none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93C950"/>
              </a:highlight>
              <a:uLnTx/>
              <a:uFillTx/>
              <a:cs typeface="Poppins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39FFFB-BB59-2DEA-C527-4920C3578726}"/>
              </a:ext>
            </a:extLst>
          </p:cNvPr>
          <p:cNvSpPr txBox="1"/>
          <p:nvPr/>
        </p:nvSpPr>
        <p:spPr>
          <a:xfrm>
            <a:off x="5929346" y="1371238"/>
            <a:ext cx="1574652" cy="5762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chemeClr val="tx2"/>
                </a:solidFill>
                <a:highlight>
                  <a:srgbClr val="93C950"/>
                </a:highlight>
                <a:cs typeface="Poppins" pitchFamily="2" charset="77"/>
              </a:rPr>
              <a:t>Clients et distributeurs</a:t>
            </a:r>
            <a:endParaRPr kumimoji="0" lang="fr-FR" sz="1400" b="1" i="0" u="none" strike="noStrike" kern="0" cap="none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93C950"/>
              </a:highlight>
              <a:uLnTx/>
              <a:uFillTx/>
              <a:cs typeface="Poppins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3022CC5-6C7F-D270-EAD9-57ADE680CFA9}"/>
              </a:ext>
            </a:extLst>
          </p:cNvPr>
          <p:cNvSpPr txBox="1"/>
          <p:nvPr/>
        </p:nvSpPr>
        <p:spPr>
          <a:xfrm>
            <a:off x="6471194" y="3015824"/>
            <a:ext cx="1574652" cy="5762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chemeClr val="tx2"/>
                </a:solidFill>
                <a:highlight>
                  <a:srgbClr val="93C950"/>
                </a:highlight>
                <a:cs typeface="Poppins" pitchFamily="2" charset="77"/>
              </a:rPr>
              <a:t>Actionnariat familial</a:t>
            </a:r>
            <a:endParaRPr kumimoji="0" lang="fr-FR" sz="1400" b="1" i="0" u="none" strike="noStrike" kern="0" cap="none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93C950"/>
              </a:highlight>
              <a:uLnTx/>
              <a:uFillTx/>
              <a:cs typeface="Poppins" pitchFamily="2" charset="77"/>
            </a:endParaRPr>
          </a:p>
        </p:txBody>
      </p:sp>
      <p:sp>
        <p:nvSpPr>
          <p:cNvPr id="16" name="ZoneTexte 13">
            <a:extLst>
              <a:ext uri="{FF2B5EF4-FFF2-40B4-BE49-F238E27FC236}">
                <a16:creationId xmlns:a16="http://schemas.microsoft.com/office/drawing/2014/main" id="{FADDE4E5-8B4E-E95C-1598-12017F123A0A}"/>
              </a:ext>
            </a:extLst>
          </p:cNvPr>
          <p:cNvSpPr txBox="1"/>
          <p:nvPr/>
        </p:nvSpPr>
        <p:spPr>
          <a:xfrm>
            <a:off x="2945555" y="3859999"/>
            <a:ext cx="1574652" cy="5762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400" b="1" i="0" u="none" strike="noStrike" kern="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93C950"/>
                </a:highlight>
                <a:uLnTx/>
                <a:uFillTx/>
                <a:cs typeface="Poppins" pitchFamily="2" charset="77"/>
              </a:rPr>
              <a:t>Administrations et institutions</a:t>
            </a:r>
          </a:p>
        </p:txBody>
      </p:sp>
      <p:sp>
        <p:nvSpPr>
          <p:cNvPr id="17" name="ZoneTexte 13">
            <a:extLst>
              <a:ext uri="{FF2B5EF4-FFF2-40B4-BE49-F238E27FC236}">
                <a16:creationId xmlns:a16="http://schemas.microsoft.com/office/drawing/2014/main" id="{5FA018D4-7784-371D-5182-5DA1D04F7E3B}"/>
              </a:ext>
            </a:extLst>
          </p:cNvPr>
          <p:cNvSpPr txBox="1"/>
          <p:nvPr/>
        </p:nvSpPr>
        <p:spPr>
          <a:xfrm>
            <a:off x="4916825" y="3724501"/>
            <a:ext cx="1849860" cy="7917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400" b="1" i="0" u="none" strike="noStrike" kern="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highlight>
                  <a:srgbClr val="93C950"/>
                </a:highlight>
                <a:uLnTx/>
                <a:uFillTx/>
                <a:cs typeface="Poppins" pitchFamily="2" charset="77"/>
              </a:rPr>
              <a:t>ONG, experts scientifiques et start-up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07CEBF-155A-EA77-2B13-460643CE67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41" t="-895" r="12121" b="895"/>
          <a:stretch/>
        </p:blipFill>
        <p:spPr>
          <a:xfrm>
            <a:off x="5377382" y="2400975"/>
            <a:ext cx="928745" cy="890187"/>
          </a:xfrm>
          <a:prstGeom prst="ellipse">
            <a:avLst/>
          </a:prstGeom>
        </p:spPr>
      </p:pic>
      <p:sp>
        <p:nvSpPr>
          <p:cNvPr id="18" name="Titre 3">
            <a:extLst>
              <a:ext uri="{FF2B5EF4-FFF2-40B4-BE49-F238E27FC236}">
                <a16:creationId xmlns:a16="http://schemas.microsoft.com/office/drawing/2014/main" id="{16050F20-C3BD-0DE9-2BFB-E522E1020F99}"/>
              </a:ext>
            </a:extLst>
          </p:cNvPr>
          <p:cNvSpPr txBox="1">
            <a:spLocks/>
          </p:cNvSpPr>
          <p:nvPr/>
        </p:nvSpPr>
        <p:spPr>
          <a:xfrm>
            <a:off x="955114" y="351735"/>
            <a:ext cx="7281686" cy="69667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5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COLLABORATION AU CŒUR DE NOTRE MODÈLE</a:t>
            </a:r>
          </a:p>
        </p:txBody>
      </p:sp>
    </p:spTree>
    <p:extLst>
      <p:ext uri="{BB962C8B-B14F-4D97-AF65-F5344CB8AC3E}">
        <p14:creationId xmlns:p14="http://schemas.microsoft.com/office/powerpoint/2010/main" val="250271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3">
            <a:extLst>
              <a:ext uri="{FF2B5EF4-FFF2-40B4-BE49-F238E27FC236}">
                <a16:creationId xmlns:a16="http://schemas.microsoft.com/office/drawing/2014/main" id="{52EE79C8-AE21-1B4A-A201-E285D728AB30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xfrm>
            <a:off x="4988990" y="912473"/>
            <a:ext cx="3482938" cy="331855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50" b="0" kern="1200" spc="200" baseline="0">
                <a:solidFill>
                  <a:schemeClr val="tx2"/>
                </a:solidFill>
                <a:effectLst>
                  <a:outerShdw dist="38100" dir="8100000" algn="tr" rotWithShape="0">
                    <a:schemeClr val="accent6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b="1" dirty="0">
                <a:effectLst/>
              </a:rPr>
              <a:t>UNE AMBITION PARTAGÉE PAR TOUS NOS SALARIÉS</a:t>
            </a:r>
            <a:br>
              <a:rPr lang="fr-FR" b="1" dirty="0">
                <a:effectLst/>
              </a:rPr>
            </a:br>
            <a:br>
              <a:rPr lang="fr-FR" b="1" dirty="0">
                <a:effectLst/>
              </a:rPr>
            </a:br>
            <a:r>
              <a:rPr lang="fr-FR" sz="1200" spc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12 000 collaborateurs du Groupe Bel sont indispensables à l’accomplissement de sa mission.</a:t>
            </a:r>
            <a:br>
              <a:rPr lang="fr-FR" sz="1200" spc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200" spc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spc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 œuvre à créer pour eux un environnement de travail sécurisé, épanouissant et motivant, tout en réfléchissant à l’évolution de son modèle social.</a:t>
            </a:r>
            <a:endParaRPr lang="en-US" spc="0" dirty="0">
              <a:solidFill>
                <a:srgbClr val="00553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9A9518-48B5-02EE-D95B-011DF86B8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9" r="11901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4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13">
            <a:extLst>
              <a:ext uri="{FF2B5EF4-FFF2-40B4-BE49-F238E27FC236}">
                <a16:creationId xmlns:a16="http://schemas.microsoft.com/office/drawing/2014/main" id="{837C2822-6AC5-EC4D-9A7E-873F598C8AD9}"/>
              </a:ext>
            </a:extLst>
          </p:cNvPr>
          <p:cNvSpPr txBox="1"/>
          <p:nvPr/>
        </p:nvSpPr>
        <p:spPr>
          <a:xfrm>
            <a:off x="623552" y="3465757"/>
            <a:ext cx="134025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kern="0" spc="100" dirty="0">
                <a:solidFill>
                  <a:srgbClr val="005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ALIMENTATION PLUS SAINE</a:t>
            </a:r>
            <a:endParaRPr lang="en-US" sz="1000" b="1" i="0" u="none" strike="noStrike" kern="0" cap="none" spc="100" normalizeH="0" baseline="0" dirty="0">
              <a:ln>
                <a:noFill/>
              </a:ln>
              <a:solidFill>
                <a:srgbClr val="0056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ZoneTexte 13">
            <a:extLst>
              <a:ext uri="{FF2B5EF4-FFF2-40B4-BE49-F238E27FC236}">
                <a16:creationId xmlns:a16="http://schemas.microsoft.com/office/drawing/2014/main" id="{7653D995-5ED4-1245-A29A-115FC4A621C4}"/>
              </a:ext>
            </a:extLst>
          </p:cNvPr>
          <p:cNvSpPr txBox="1"/>
          <p:nvPr/>
        </p:nvSpPr>
        <p:spPr>
          <a:xfrm>
            <a:off x="3648217" y="3356489"/>
            <a:ext cx="1529420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kern="0" spc="100" dirty="0">
                <a:solidFill>
                  <a:srgbClr val="005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EMBALLAGES RESPONSABLES</a:t>
            </a:r>
            <a:endParaRPr lang="en-US" sz="1000" b="0" i="0" u="none" strike="noStrike" kern="0" cap="none" spc="100" normalizeH="0" baseline="0" dirty="0">
              <a:ln>
                <a:noFill/>
              </a:ln>
              <a:solidFill>
                <a:srgbClr val="00564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13">
            <a:extLst>
              <a:ext uri="{FF2B5EF4-FFF2-40B4-BE49-F238E27FC236}">
                <a16:creationId xmlns:a16="http://schemas.microsoft.com/office/drawing/2014/main" id="{6941C35E-8306-EE40-9B03-DF6684D690BA}"/>
              </a:ext>
            </a:extLst>
          </p:cNvPr>
          <p:cNvSpPr txBox="1"/>
          <p:nvPr/>
        </p:nvSpPr>
        <p:spPr>
          <a:xfrm>
            <a:off x="6706575" y="3156434"/>
            <a:ext cx="1769285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kern="0" spc="100" dirty="0">
                <a:solidFill>
                  <a:srgbClr val="005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ACCESSIBILITÉ DE NOS PRODUITS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oneTexte 13">
            <a:extLst>
              <a:ext uri="{FF2B5EF4-FFF2-40B4-BE49-F238E27FC236}">
                <a16:creationId xmlns:a16="http://schemas.microsoft.com/office/drawing/2014/main" id="{888BF8D0-6BA9-0F4B-A548-96C3C3E5F14D}"/>
              </a:ext>
            </a:extLst>
          </p:cNvPr>
          <p:cNvSpPr txBox="1"/>
          <p:nvPr/>
        </p:nvSpPr>
        <p:spPr>
          <a:xfrm>
            <a:off x="2111552" y="3188758"/>
            <a:ext cx="1532364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kern="0" spc="100" dirty="0">
                <a:solidFill>
                  <a:srgbClr val="8ACC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 DURABLE ET RÉGÉNÉRATRICE</a:t>
            </a:r>
            <a:endParaRPr lang="en-US" sz="1000" b="0" i="0" u="none" strike="noStrike" kern="0" cap="none" spc="100" normalizeH="0" baseline="0" dirty="0">
              <a:ln>
                <a:noFill/>
              </a:ln>
              <a:solidFill>
                <a:srgbClr val="8ACC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oneTexte 13">
            <a:extLst>
              <a:ext uri="{FF2B5EF4-FFF2-40B4-BE49-F238E27FC236}">
                <a16:creationId xmlns:a16="http://schemas.microsoft.com/office/drawing/2014/main" id="{A39279C7-02FC-1745-97B4-73AD0004F8E1}"/>
              </a:ext>
            </a:extLst>
          </p:cNvPr>
          <p:cNvSpPr txBox="1"/>
          <p:nvPr/>
        </p:nvSpPr>
        <p:spPr>
          <a:xfrm>
            <a:off x="5155131" y="3069832"/>
            <a:ext cx="185179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1" kern="0" spc="100" dirty="0">
                <a:solidFill>
                  <a:srgbClr val="91D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LUTTE CONTRE LE CHANGEMENT CLIMATIQUE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re 3">
            <a:extLst>
              <a:ext uri="{FF2B5EF4-FFF2-40B4-BE49-F238E27FC236}">
                <a16:creationId xmlns:a16="http://schemas.microsoft.com/office/drawing/2014/main" id="{AE867690-7D9D-3FFA-A59A-285671E7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14" y="351735"/>
            <a:ext cx="7281686" cy="696671"/>
          </a:xfrm>
        </p:spPr>
        <p:txBody>
          <a:bodyPr anchor="ctr"/>
          <a:lstStyle/>
          <a:p>
            <a:r>
              <a:rPr lang="fr-FR" dirty="0">
                <a:solidFill>
                  <a:schemeClr val="tx2"/>
                </a:solidFill>
                <a:effectLst/>
              </a:rPr>
              <a:t>UNE DÉMARCHE DE PROGRÈS COLLECTIVE</a:t>
            </a:r>
            <a:br>
              <a:rPr lang="fr-FR" dirty="0">
                <a:solidFill>
                  <a:schemeClr val="tx2"/>
                </a:solidFill>
                <a:effectLst/>
              </a:rPr>
            </a:br>
            <a:r>
              <a:rPr lang="fr-FR" dirty="0">
                <a:solidFill>
                  <a:schemeClr val="tx2"/>
                </a:solidFill>
                <a:effectLst/>
              </a:rPr>
              <a:t>POUR RÉPONDRE À 5 DÉFIS CLÉS </a:t>
            </a:r>
          </a:p>
        </p:txBody>
      </p:sp>
      <p:pic>
        <p:nvPicPr>
          <p:cNvPr id="20" name="object 10">
            <a:extLst>
              <a:ext uri="{FF2B5EF4-FFF2-40B4-BE49-F238E27FC236}">
                <a16:creationId xmlns:a16="http://schemas.microsoft.com/office/drawing/2014/main" id="{8A2C9D33-D307-49F8-9F98-796BE00100F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4" y="1801986"/>
            <a:ext cx="1624737" cy="1633936"/>
          </a:xfrm>
          <a:prstGeom prst="rect">
            <a:avLst/>
          </a:prstGeom>
        </p:spPr>
      </p:pic>
      <p:pic>
        <p:nvPicPr>
          <p:cNvPr id="21" name="object 11">
            <a:extLst>
              <a:ext uri="{FF2B5EF4-FFF2-40B4-BE49-F238E27FC236}">
                <a16:creationId xmlns:a16="http://schemas.microsoft.com/office/drawing/2014/main" id="{39FE9CCC-1D33-45BF-816E-AFE63F25B2E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720" y="1478662"/>
            <a:ext cx="1624735" cy="1633942"/>
          </a:xfrm>
          <a:prstGeom prst="rect">
            <a:avLst/>
          </a:prstGeom>
        </p:spPr>
      </p:pic>
      <p:pic>
        <p:nvPicPr>
          <p:cNvPr id="23" name="object 12">
            <a:extLst>
              <a:ext uri="{FF2B5EF4-FFF2-40B4-BE49-F238E27FC236}">
                <a16:creationId xmlns:a16="http://schemas.microsoft.com/office/drawing/2014/main" id="{0F136854-A3AF-4A5F-9D99-CE67B30D3095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559" y="1659725"/>
            <a:ext cx="1624736" cy="1633931"/>
          </a:xfrm>
          <a:prstGeom prst="rect">
            <a:avLst/>
          </a:prstGeom>
        </p:spPr>
      </p:pic>
      <p:pic>
        <p:nvPicPr>
          <p:cNvPr id="24" name="object 13">
            <a:extLst>
              <a:ext uri="{FF2B5EF4-FFF2-40B4-BE49-F238E27FC236}">
                <a16:creationId xmlns:a16="http://schemas.microsoft.com/office/drawing/2014/main" id="{51AA5D23-5923-42C6-BE78-4DD34E5243B4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31" y="1344839"/>
            <a:ext cx="1624733" cy="1632682"/>
          </a:xfrm>
          <a:prstGeom prst="rect">
            <a:avLst/>
          </a:prstGeom>
        </p:spPr>
      </p:pic>
      <p:pic>
        <p:nvPicPr>
          <p:cNvPr id="25" name="object 14">
            <a:extLst>
              <a:ext uri="{FF2B5EF4-FFF2-40B4-BE49-F238E27FC236}">
                <a16:creationId xmlns:a16="http://schemas.microsoft.com/office/drawing/2014/main" id="{EA853FF8-32C1-4D93-9C9A-0F3371CBC0C7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575" y="1454872"/>
            <a:ext cx="1624735" cy="1633936"/>
          </a:xfrm>
          <a:prstGeom prst="rect">
            <a:avLst/>
          </a:prstGeom>
        </p:spPr>
      </p:pic>
      <p:sp>
        <p:nvSpPr>
          <p:cNvPr id="26" name="object 15">
            <a:extLst>
              <a:ext uri="{FF2B5EF4-FFF2-40B4-BE49-F238E27FC236}">
                <a16:creationId xmlns:a16="http://schemas.microsoft.com/office/drawing/2014/main" id="{B7D5C0A8-A536-4B99-8A81-E80EB2560DCA}"/>
              </a:ext>
            </a:extLst>
          </p:cNvPr>
          <p:cNvSpPr/>
          <p:nvPr/>
        </p:nvSpPr>
        <p:spPr>
          <a:xfrm>
            <a:off x="811567" y="1630590"/>
            <a:ext cx="211978" cy="102812"/>
          </a:xfrm>
          <a:custGeom>
            <a:avLst/>
            <a:gdLst/>
            <a:ahLst/>
            <a:cxnLst/>
            <a:rect l="l" t="t" r="r" b="b"/>
            <a:pathLst>
              <a:path w="466089" h="226060">
                <a:moveTo>
                  <a:pt x="186340" y="0"/>
                </a:moveTo>
                <a:lnTo>
                  <a:pt x="146968" y="1187"/>
                </a:lnTo>
                <a:lnTo>
                  <a:pt x="99154" y="11503"/>
                </a:lnTo>
                <a:lnTo>
                  <a:pt x="58759" y="30652"/>
                </a:lnTo>
                <a:lnTo>
                  <a:pt x="27378" y="57615"/>
                </a:lnTo>
                <a:lnTo>
                  <a:pt x="6605" y="91372"/>
                </a:lnTo>
                <a:lnTo>
                  <a:pt x="0" y="122496"/>
                </a:lnTo>
                <a:lnTo>
                  <a:pt x="4545" y="153131"/>
                </a:lnTo>
                <a:lnTo>
                  <a:pt x="19516" y="181106"/>
                </a:lnTo>
                <a:lnTo>
                  <a:pt x="44185" y="204249"/>
                </a:lnTo>
                <a:lnTo>
                  <a:pt x="74542" y="218670"/>
                </a:lnTo>
                <a:lnTo>
                  <a:pt x="109652" y="223209"/>
                </a:lnTo>
                <a:lnTo>
                  <a:pt x="146525" y="215092"/>
                </a:lnTo>
                <a:lnTo>
                  <a:pt x="204432" y="176808"/>
                </a:lnTo>
                <a:lnTo>
                  <a:pt x="234403" y="166261"/>
                </a:lnTo>
                <a:lnTo>
                  <a:pt x="269666" y="160515"/>
                </a:lnTo>
                <a:lnTo>
                  <a:pt x="307800" y="160177"/>
                </a:lnTo>
                <a:lnTo>
                  <a:pt x="349110" y="166355"/>
                </a:lnTo>
                <a:lnTo>
                  <a:pt x="386074" y="178823"/>
                </a:lnTo>
                <a:lnTo>
                  <a:pt x="417515" y="197050"/>
                </a:lnTo>
                <a:lnTo>
                  <a:pt x="442257" y="220510"/>
                </a:lnTo>
                <a:lnTo>
                  <a:pt x="445199" y="224133"/>
                </a:lnTo>
                <a:lnTo>
                  <a:pt x="449827" y="225735"/>
                </a:lnTo>
                <a:lnTo>
                  <a:pt x="455450" y="224677"/>
                </a:lnTo>
                <a:lnTo>
                  <a:pt x="457817" y="223630"/>
                </a:lnTo>
                <a:lnTo>
                  <a:pt x="463073" y="220793"/>
                </a:lnTo>
                <a:lnTo>
                  <a:pt x="465597" y="214625"/>
                </a:lnTo>
                <a:lnTo>
                  <a:pt x="463785" y="208929"/>
                </a:lnTo>
                <a:lnTo>
                  <a:pt x="441960" y="161785"/>
                </a:lnTo>
                <a:lnTo>
                  <a:pt x="412464" y="118600"/>
                </a:lnTo>
                <a:lnTo>
                  <a:pt x="367420" y="72533"/>
                </a:lnTo>
                <a:lnTo>
                  <a:pt x="304460" y="31228"/>
                </a:lnTo>
                <a:lnTo>
                  <a:pt x="266048" y="15205"/>
                </a:lnTo>
                <a:lnTo>
                  <a:pt x="226354" y="4734"/>
                </a:lnTo>
                <a:lnTo>
                  <a:pt x="186340" y="0"/>
                </a:lnTo>
                <a:close/>
              </a:path>
            </a:pathLst>
          </a:custGeom>
          <a:solidFill>
            <a:srgbClr val="64D745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81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DBC56913-D10C-466A-8D88-D6FA5DCC6E03}"/>
              </a:ext>
            </a:extLst>
          </p:cNvPr>
          <p:cNvSpPr/>
          <p:nvPr/>
        </p:nvSpPr>
        <p:spPr>
          <a:xfrm>
            <a:off x="970154" y="1442771"/>
            <a:ext cx="2573771" cy="198982"/>
          </a:xfrm>
          <a:custGeom>
            <a:avLst/>
            <a:gdLst/>
            <a:ahLst/>
            <a:cxnLst/>
            <a:rect l="l" t="t" r="r" b="b"/>
            <a:pathLst>
              <a:path w="5659120" h="437514">
                <a:moveTo>
                  <a:pt x="295922" y="350672"/>
                </a:moveTo>
                <a:lnTo>
                  <a:pt x="291020" y="287489"/>
                </a:lnTo>
                <a:lnTo>
                  <a:pt x="277850" y="232676"/>
                </a:lnTo>
                <a:lnTo>
                  <a:pt x="257898" y="185674"/>
                </a:lnTo>
                <a:lnTo>
                  <a:pt x="232676" y="145884"/>
                </a:lnTo>
                <a:lnTo>
                  <a:pt x="203657" y="112725"/>
                </a:lnTo>
                <a:lnTo>
                  <a:pt x="172364" y="85623"/>
                </a:lnTo>
                <a:lnTo>
                  <a:pt x="140296" y="64008"/>
                </a:lnTo>
                <a:lnTo>
                  <a:pt x="79781" y="34874"/>
                </a:lnTo>
                <a:lnTo>
                  <a:pt x="34112" y="20675"/>
                </a:lnTo>
                <a:lnTo>
                  <a:pt x="12306" y="16230"/>
                </a:lnTo>
                <a:lnTo>
                  <a:pt x="9245" y="16903"/>
                </a:lnTo>
                <a:lnTo>
                  <a:pt x="6819" y="18656"/>
                </a:lnTo>
                <a:lnTo>
                  <a:pt x="4394" y="20434"/>
                </a:lnTo>
                <a:lnTo>
                  <a:pt x="2654" y="23114"/>
                </a:lnTo>
                <a:lnTo>
                  <a:pt x="0" y="98386"/>
                </a:lnTo>
                <a:lnTo>
                  <a:pt x="7874" y="162090"/>
                </a:lnTo>
                <a:lnTo>
                  <a:pt x="24384" y="217716"/>
                </a:lnTo>
                <a:lnTo>
                  <a:pt x="47764" y="265734"/>
                </a:lnTo>
                <a:lnTo>
                  <a:pt x="76250" y="306641"/>
                </a:lnTo>
                <a:lnTo>
                  <a:pt x="108077" y="340918"/>
                </a:lnTo>
                <a:lnTo>
                  <a:pt x="141490" y="369074"/>
                </a:lnTo>
                <a:lnTo>
                  <a:pt x="174713" y="391591"/>
                </a:lnTo>
                <a:lnTo>
                  <a:pt x="233553" y="421652"/>
                </a:lnTo>
                <a:lnTo>
                  <a:pt x="270471" y="435013"/>
                </a:lnTo>
                <a:lnTo>
                  <a:pt x="279311" y="437515"/>
                </a:lnTo>
                <a:lnTo>
                  <a:pt x="282549" y="437045"/>
                </a:lnTo>
                <a:lnTo>
                  <a:pt x="287693" y="433692"/>
                </a:lnTo>
                <a:lnTo>
                  <a:pt x="289420" y="431038"/>
                </a:lnTo>
                <a:lnTo>
                  <a:pt x="289877" y="428066"/>
                </a:lnTo>
                <a:lnTo>
                  <a:pt x="291045" y="422821"/>
                </a:lnTo>
                <a:lnTo>
                  <a:pt x="295922" y="350672"/>
                </a:lnTo>
                <a:close/>
              </a:path>
              <a:path w="5659120" h="437514">
                <a:moveTo>
                  <a:pt x="5658624" y="50012"/>
                </a:moveTo>
                <a:lnTo>
                  <a:pt x="5654776" y="6972"/>
                </a:lnTo>
                <a:lnTo>
                  <a:pt x="5645188" y="0"/>
                </a:lnTo>
                <a:lnTo>
                  <a:pt x="5572938" y="21323"/>
                </a:lnTo>
                <a:lnTo>
                  <a:pt x="5515013" y="48971"/>
                </a:lnTo>
                <a:lnTo>
                  <a:pt x="5467489" y="82245"/>
                </a:lnTo>
                <a:lnTo>
                  <a:pt x="5429351" y="119634"/>
                </a:lnTo>
                <a:lnTo>
                  <a:pt x="5399570" y="159613"/>
                </a:lnTo>
                <a:lnTo>
                  <a:pt x="5377129" y="200660"/>
                </a:lnTo>
                <a:lnTo>
                  <a:pt x="5361013" y="241274"/>
                </a:lnTo>
                <a:lnTo>
                  <a:pt x="5350180" y="279920"/>
                </a:lnTo>
                <a:lnTo>
                  <a:pt x="5340312" y="345236"/>
                </a:lnTo>
                <a:lnTo>
                  <a:pt x="5339219" y="368884"/>
                </a:lnTo>
                <a:lnTo>
                  <a:pt x="5339334" y="384505"/>
                </a:lnTo>
                <a:lnTo>
                  <a:pt x="5339753" y="393661"/>
                </a:lnTo>
                <a:lnTo>
                  <a:pt x="5341226" y="396582"/>
                </a:lnTo>
                <a:lnTo>
                  <a:pt x="5346027" y="400418"/>
                </a:lnTo>
                <a:lnTo>
                  <a:pt x="5349100" y="401205"/>
                </a:lnTo>
                <a:lnTo>
                  <a:pt x="5352072" y="400697"/>
                </a:lnTo>
                <a:lnTo>
                  <a:pt x="5357406" y="400151"/>
                </a:lnTo>
                <a:lnTo>
                  <a:pt x="5427383" y="381927"/>
                </a:lnTo>
                <a:lnTo>
                  <a:pt x="5485765" y="357263"/>
                </a:lnTo>
                <a:lnTo>
                  <a:pt x="5533580" y="327406"/>
                </a:lnTo>
                <a:lnTo>
                  <a:pt x="5571845" y="293598"/>
                </a:lnTo>
                <a:lnTo>
                  <a:pt x="5601601" y="257060"/>
                </a:lnTo>
                <a:lnTo>
                  <a:pt x="5623852" y="219049"/>
                </a:lnTo>
                <a:lnTo>
                  <a:pt x="5639651" y="180784"/>
                </a:lnTo>
                <a:lnTo>
                  <a:pt x="5649988" y="143510"/>
                </a:lnTo>
                <a:lnTo>
                  <a:pt x="5658459" y="76885"/>
                </a:lnTo>
                <a:lnTo>
                  <a:pt x="5658624" y="50012"/>
                </a:lnTo>
                <a:close/>
              </a:path>
            </a:pathLst>
          </a:custGeom>
          <a:solidFill>
            <a:srgbClr val="00543C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819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8" name="object 18">
            <a:extLst>
              <a:ext uri="{FF2B5EF4-FFF2-40B4-BE49-F238E27FC236}">
                <a16:creationId xmlns:a16="http://schemas.microsoft.com/office/drawing/2014/main" id="{E357D142-321C-45B2-A409-E5489EAE27F5}"/>
              </a:ext>
            </a:extLst>
          </p:cNvPr>
          <p:cNvGrpSpPr/>
          <p:nvPr/>
        </p:nvGrpSpPr>
        <p:grpSpPr>
          <a:xfrm>
            <a:off x="8335648" y="2892451"/>
            <a:ext cx="280424" cy="296307"/>
            <a:chOff x="17080078" y="7113185"/>
            <a:chExt cx="616585" cy="651510"/>
          </a:xfrm>
        </p:grpSpPr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606942F7-865F-4194-B9FB-9B7491E12492}"/>
                </a:ext>
              </a:extLst>
            </p:cNvPr>
            <p:cNvSpPr/>
            <p:nvPr/>
          </p:nvSpPr>
          <p:spPr>
            <a:xfrm>
              <a:off x="17223604" y="7113185"/>
              <a:ext cx="473075" cy="230504"/>
            </a:xfrm>
            <a:custGeom>
              <a:avLst/>
              <a:gdLst/>
              <a:ahLst/>
              <a:cxnLst/>
              <a:rect l="l" t="t" r="r" b="b"/>
              <a:pathLst>
                <a:path w="473075" h="230504">
                  <a:moveTo>
                    <a:pt x="352668" y="0"/>
                  </a:moveTo>
                  <a:lnTo>
                    <a:pt x="316955" y="12250"/>
                  </a:lnTo>
                  <a:lnTo>
                    <a:pt x="263762" y="56858"/>
                  </a:lnTo>
                  <a:lnTo>
                    <a:pt x="235180" y="70738"/>
                  </a:lnTo>
                  <a:lnTo>
                    <a:pt x="200800" y="80450"/>
                  </a:lnTo>
                  <a:lnTo>
                    <a:pt x="162958" y="85113"/>
                  </a:lnTo>
                  <a:lnTo>
                    <a:pt x="121207" y="83663"/>
                  </a:lnTo>
                  <a:lnTo>
                    <a:pt x="83065" y="75472"/>
                  </a:lnTo>
                  <a:lnTo>
                    <a:pt x="49760" y="60933"/>
                  </a:lnTo>
                  <a:lnTo>
                    <a:pt x="22522" y="40434"/>
                  </a:lnTo>
                  <a:lnTo>
                    <a:pt x="19182" y="37167"/>
                  </a:lnTo>
                  <a:lnTo>
                    <a:pt x="14397" y="36099"/>
                  </a:lnTo>
                  <a:lnTo>
                    <a:pt x="8931" y="37795"/>
                  </a:lnTo>
                  <a:lnTo>
                    <a:pt x="6711" y="39094"/>
                  </a:lnTo>
                  <a:lnTo>
                    <a:pt x="1800" y="42507"/>
                  </a:lnTo>
                  <a:lnTo>
                    <a:pt x="0" y="48936"/>
                  </a:lnTo>
                  <a:lnTo>
                    <a:pt x="2439" y="54392"/>
                  </a:lnTo>
                  <a:lnTo>
                    <a:pt x="29474" y="98753"/>
                  </a:lnTo>
                  <a:lnTo>
                    <a:pt x="63680" y="138308"/>
                  </a:lnTo>
                  <a:lnTo>
                    <a:pt x="113661" y="178961"/>
                  </a:lnTo>
                  <a:lnTo>
                    <a:pt x="180905" y="212848"/>
                  </a:lnTo>
                  <a:lnTo>
                    <a:pt x="220883" y="224407"/>
                  </a:lnTo>
                  <a:lnTo>
                    <a:pt x="261509" y="230308"/>
                  </a:lnTo>
                  <a:lnTo>
                    <a:pt x="301802" y="230476"/>
                  </a:lnTo>
                  <a:lnTo>
                    <a:pt x="340785" y="224837"/>
                  </a:lnTo>
                  <a:lnTo>
                    <a:pt x="387121" y="209152"/>
                  </a:lnTo>
                  <a:lnTo>
                    <a:pt x="425083" y="185540"/>
                  </a:lnTo>
                  <a:lnTo>
                    <a:pt x="453202" y="155189"/>
                  </a:lnTo>
                  <a:lnTo>
                    <a:pt x="470006" y="119290"/>
                  </a:lnTo>
                  <a:lnTo>
                    <a:pt x="473039" y="87625"/>
                  </a:lnTo>
                  <a:lnTo>
                    <a:pt x="465049" y="57705"/>
                  </a:lnTo>
                  <a:lnTo>
                    <a:pt x="447002" y="31606"/>
                  </a:lnTo>
                  <a:lnTo>
                    <a:pt x="419861" y="11409"/>
                  </a:lnTo>
                  <a:lnTo>
                    <a:pt x="388065" y="525"/>
                  </a:lnTo>
                  <a:lnTo>
                    <a:pt x="352668" y="0"/>
                  </a:lnTo>
                  <a:close/>
                </a:path>
              </a:pathLst>
            </a:custGeom>
            <a:solidFill>
              <a:srgbClr val="64D745"/>
            </a:solid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81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DDA4D75C-3A70-4173-A961-28718E1B83D0}"/>
                </a:ext>
              </a:extLst>
            </p:cNvPr>
            <p:cNvSpPr/>
            <p:nvPr/>
          </p:nvSpPr>
          <p:spPr>
            <a:xfrm>
              <a:off x="17080078" y="7336961"/>
              <a:ext cx="290195" cy="427990"/>
            </a:xfrm>
            <a:custGeom>
              <a:avLst/>
              <a:gdLst/>
              <a:ahLst/>
              <a:cxnLst/>
              <a:rect l="l" t="t" r="r" b="b"/>
              <a:pathLst>
                <a:path w="290194" h="427990">
                  <a:moveTo>
                    <a:pt x="14289" y="0"/>
                  </a:moveTo>
                  <a:lnTo>
                    <a:pt x="0" y="81838"/>
                  </a:lnTo>
                  <a:lnTo>
                    <a:pt x="6334" y="145717"/>
                  </a:lnTo>
                  <a:lnTo>
                    <a:pt x="21497" y="201718"/>
                  </a:lnTo>
                  <a:lnTo>
                    <a:pt x="43713" y="250286"/>
                  </a:lnTo>
                  <a:lnTo>
                    <a:pt x="71207" y="291870"/>
                  </a:lnTo>
                  <a:lnTo>
                    <a:pt x="102202" y="326915"/>
                  </a:lnTo>
                  <a:lnTo>
                    <a:pt x="134923" y="355868"/>
                  </a:lnTo>
                  <a:lnTo>
                    <a:pt x="167595" y="379177"/>
                  </a:lnTo>
                  <a:lnTo>
                    <a:pt x="225690" y="410645"/>
                  </a:lnTo>
                  <a:lnTo>
                    <a:pt x="262280" y="424894"/>
                  </a:lnTo>
                  <a:lnTo>
                    <a:pt x="271057" y="427610"/>
                  </a:lnTo>
                  <a:lnTo>
                    <a:pt x="274292" y="427212"/>
                  </a:lnTo>
                  <a:lnTo>
                    <a:pt x="279527" y="423987"/>
                  </a:lnTo>
                  <a:lnTo>
                    <a:pt x="281318" y="421369"/>
                  </a:lnTo>
                  <a:lnTo>
                    <a:pt x="281852" y="418406"/>
                  </a:lnTo>
                  <a:lnTo>
                    <a:pt x="283140" y="413191"/>
                  </a:lnTo>
                  <a:lnTo>
                    <a:pt x="289755" y="341189"/>
                  </a:lnTo>
                  <a:lnTo>
                    <a:pt x="286383" y="277906"/>
                  </a:lnTo>
                  <a:lnTo>
                    <a:pt x="274536" y="222798"/>
                  </a:lnTo>
                  <a:lnTo>
                    <a:pt x="255726" y="175323"/>
                  </a:lnTo>
                  <a:lnTo>
                    <a:pt x="231465" y="134935"/>
                  </a:lnTo>
                  <a:lnTo>
                    <a:pt x="203264" y="101091"/>
                  </a:lnTo>
                  <a:lnTo>
                    <a:pt x="172635" y="73247"/>
                  </a:lnTo>
                  <a:lnTo>
                    <a:pt x="141091" y="50859"/>
                  </a:lnTo>
                  <a:lnTo>
                    <a:pt x="81300" y="20276"/>
                  </a:lnTo>
                  <a:lnTo>
                    <a:pt x="35986" y="4990"/>
                  </a:lnTo>
                  <a:lnTo>
                    <a:pt x="22537" y="1723"/>
                  </a:lnTo>
                  <a:lnTo>
                    <a:pt x="14289" y="0"/>
                  </a:lnTo>
                  <a:close/>
                </a:path>
              </a:pathLst>
            </a:custGeom>
            <a:solidFill>
              <a:srgbClr val="00543C"/>
            </a:solid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81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7">
            <a:extLst>
              <a:ext uri="{FF2B5EF4-FFF2-40B4-BE49-F238E27FC236}">
                <a16:creationId xmlns:a16="http://schemas.microsoft.com/office/drawing/2014/main" id="{87C9B2DC-32C2-D04D-896A-88E44EA8B575}"/>
              </a:ext>
            </a:extLst>
          </p:cNvPr>
          <p:cNvGrpSpPr/>
          <p:nvPr/>
        </p:nvGrpSpPr>
        <p:grpSpPr>
          <a:xfrm rot="19514458">
            <a:off x="591052" y="580403"/>
            <a:ext cx="387799" cy="249003"/>
            <a:chOff x="567315" y="-1267993"/>
            <a:chExt cx="457506" cy="293761"/>
          </a:xfrm>
        </p:grpSpPr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5A6C27B3-6450-A042-9868-5CEF6CFF8777}"/>
                </a:ext>
              </a:extLst>
            </p:cNvPr>
            <p:cNvSpPr/>
            <p:nvPr/>
          </p:nvSpPr>
          <p:spPr>
            <a:xfrm rot="19905074">
              <a:off x="808921" y="-1267993"/>
              <a:ext cx="215900" cy="177800"/>
            </a:xfrm>
            <a:custGeom>
              <a:avLst/>
              <a:gdLst>
                <a:gd name="connsiteX0" fmla="*/ 0 w 215900"/>
                <a:gd name="connsiteY0" fmla="*/ 177848 h 177800"/>
                <a:gd name="connsiteX1" fmla="*/ 218002 w 215900"/>
                <a:gd name="connsiteY1" fmla="*/ 4080 h 177800"/>
                <a:gd name="connsiteX2" fmla="*/ 0 w 215900"/>
                <a:gd name="connsiteY2" fmla="*/ 177848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0" h="177800">
                  <a:moveTo>
                    <a:pt x="0" y="177848"/>
                  </a:moveTo>
                  <a:cubicBezTo>
                    <a:pt x="13589" y="61928"/>
                    <a:pt x="117742" y="-19510"/>
                    <a:pt x="218002" y="4080"/>
                  </a:cubicBezTo>
                  <a:cubicBezTo>
                    <a:pt x="218967" y="117034"/>
                    <a:pt x="118364" y="198834"/>
                    <a:pt x="0" y="177848"/>
                  </a:cubicBezTo>
                  <a:close/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2AB43CE3-DCFC-2B4C-A42F-A03DD2AC3011}"/>
                </a:ext>
              </a:extLst>
            </p:cNvPr>
            <p:cNvSpPr/>
            <p:nvPr/>
          </p:nvSpPr>
          <p:spPr>
            <a:xfrm rot="19905074">
              <a:off x="567315" y="-1247282"/>
              <a:ext cx="171450" cy="273050"/>
            </a:xfrm>
            <a:custGeom>
              <a:avLst/>
              <a:gdLst>
                <a:gd name="connsiteX0" fmla="*/ 122077 w 171450"/>
                <a:gd name="connsiteY0" fmla="*/ 278205 h 273050"/>
                <a:gd name="connsiteX1" fmla="*/ 114628 w 171450"/>
                <a:gd name="connsiteY1" fmla="*/ 214629 h 273050"/>
                <a:gd name="connsiteX2" fmla="*/ 36549 w 171450"/>
                <a:gd name="connsiteY2" fmla="*/ 118509 h 273050"/>
                <a:gd name="connsiteX3" fmla="*/ 6246 w 171450"/>
                <a:gd name="connsiteY3" fmla="*/ 36117 h 273050"/>
                <a:gd name="connsiteX4" fmla="*/ 88295 w 171450"/>
                <a:gd name="connsiteY4" fmla="*/ 6095 h 273050"/>
                <a:gd name="connsiteX5" fmla="*/ 173671 w 171450"/>
                <a:gd name="connsiteY5" fmla="*/ 122566 h 273050"/>
                <a:gd name="connsiteX6" fmla="*/ 122077 w 171450"/>
                <a:gd name="connsiteY6" fmla="*/ 278205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73050">
                  <a:moveTo>
                    <a:pt x="122077" y="278205"/>
                  </a:moveTo>
                  <a:cubicBezTo>
                    <a:pt x="118674" y="248436"/>
                    <a:pt x="117613" y="231361"/>
                    <a:pt x="114628" y="214629"/>
                  </a:cubicBezTo>
                  <a:cubicBezTo>
                    <a:pt x="106386" y="168356"/>
                    <a:pt x="79373" y="138524"/>
                    <a:pt x="36549" y="118509"/>
                  </a:cubicBezTo>
                  <a:cubicBezTo>
                    <a:pt x="2494" y="102589"/>
                    <a:pt x="-8149" y="70636"/>
                    <a:pt x="6246" y="36117"/>
                  </a:cubicBezTo>
                  <a:cubicBezTo>
                    <a:pt x="21683" y="-884"/>
                    <a:pt x="55053" y="-6555"/>
                    <a:pt x="88295" y="6095"/>
                  </a:cubicBezTo>
                  <a:cubicBezTo>
                    <a:pt x="140473" y="25951"/>
                    <a:pt x="165396" y="69868"/>
                    <a:pt x="173671" y="122566"/>
                  </a:cubicBezTo>
                  <a:cubicBezTo>
                    <a:pt x="182313" y="177583"/>
                    <a:pt x="170242" y="227170"/>
                    <a:pt x="122077" y="278205"/>
                  </a:cubicBezTo>
                  <a:close/>
                </a:path>
              </a:pathLst>
            </a:custGeom>
            <a:solidFill>
              <a:schemeClr val="bg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C947CDB-B05B-53C5-6666-7C63B7101718}"/>
              </a:ext>
            </a:extLst>
          </p:cNvPr>
          <p:cNvSpPr/>
          <p:nvPr/>
        </p:nvSpPr>
        <p:spPr bwMode="auto">
          <a:xfrm>
            <a:off x="5418120" y="-5"/>
            <a:ext cx="191638" cy="4709801"/>
          </a:xfrm>
          <a:prstGeom prst="rect">
            <a:avLst/>
          </a:prstGeom>
          <a:solidFill>
            <a:schemeClr val="bg1">
              <a:alpha val="96851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B61700A1-6DED-90DF-2E2D-BFFAF5A62FB5}"/>
              </a:ext>
            </a:extLst>
          </p:cNvPr>
          <p:cNvSpPr txBox="1">
            <a:spLocks/>
          </p:cNvSpPr>
          <p:nvPr/>
        </p:nvSpPr>
        <p:spPr bwMode="gray">
          <a:xfrm>
            <a:off x="1404000" y="4567500"/>
            <a:ext cx="7740000" cy="57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82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  <a:defRPr sz="82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900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49263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◦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238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-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58840E7-C644-5F07-EFB8-166EDB5AC1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25" name="ZoneTexte 13">
            <a:extLst>
              <a:ext uri="{FF2B5EF4-FFF2-40B4-BE49-F238E27FC236}">
                <a16:creationId xmlns:a16="http://schemas.microsoft.com/office/drawing/2014/main" id="{68CCDE14-A6AE-0417-BE0C-9B1F60AA3D64}"/>
              </a:ext>
            </a:extLst>
          </p:cNvPr>
          <p:cNvSpPr txBox="1"/>
          <p:nvPr/>
        </p:nvSpPr>
        <p:spPr>
          <a:xfrm>
            <a:off x="82723" y="1368031"/>
            <a:ext cx="1215259" cy="3916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800" b="1" i="0" u="none" strike="noStrike" kern="0" cap="none" spc="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Poppins" pitchFamily="2" charset="77"/>
              </a:rPr>
              <a:t>ALIMENTATION PLUS SAIN</a:t>
            </a:r>
            <a:r>
              <a:rPr lang="fr-FR" sz="800" b="1" kern="0" spc="100" dirty="0">
                <a:solidFill>
                  <a:schemeClr val="tx2"/>
                </a:solidFill>
                <a:cs typeface="Poppins" pitchFamily="2" charset="77"/>
              </a:rPr>
              <a:t>E</a:t>
            </a:r>
            <a:endParaRPr kumimoji="0" lang="fr-FR" sz="800" b="0" i="0" u="none" strike="noStrike" kern="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Poppins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676DBF-B330-9F34-C006-2F7B8FA07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19" y="1756608"/>
            <a:ext cx="419478" cy="432000"/>
          </a:xfrm>
          <a:prstGeom prst="rect">
            <a:avLst/>
          </a:prstGeom>
        </p:spPr>
      </p:pic>
      <p:sp>
        <p:nvSpPr>
          <p:cNvPr id="27" name="ZoneTexte 95">
            <a:extLst>
              <a:ext uri="{FF2B5EF4-FFF2-40B4-BE49-F238E27FC236}">
                <a16:creationId xmlns:a16="http://schemas.microsoft.com/office/drawing/2014/main" id="{3F7342E0-90A1-908D-9B6B-92DCF6899050}"/>
              </a:ext>
            </a:extLst>
          </p:cNvPr>
          <p:cNvSpPr txBox="1"/>
          <p:nvPr/>
        </p:nvSpPr>
        <p:spPr>
          <a:xfrm>
            <a:off x="1273430" y="1871168"/>
            <a:ext cx="291530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Simplification </a:t>
            </a: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des recettes </a:t>
            </a: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fr-FR" sz="1400" b="0" spc="75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Adaptation des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profils nutritionnels </a:t>
            </a: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des produits pour répondre aux déficiences locales</a:t>
            </a:r>
          </a:p>
          <a:p>
            <a:pPr algn="l" defTabSz="685577">
              <a:lnSpc>
                <a:spcPct val="100000"/>
              </a:lnSpc>
              <a:defRPr/>
            </a:pPr>
            <a:endParaRPr lang="fr-FR" sz="1400" b="0" spc="75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Déploiement de programmes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d’éducation nutritionnelle </a:t>
            </a:r>
          </a:p>
        </p:txBody>
      </p:sp>
      <p:sp>
        <p:nvSpPr>
          <p:cNvPr id="30" name="ZoneTexte 95">
            <a:extLst>
              <a:ext uri="{FF2B5EF4-FFF2-40B4-BE49-F238E27FC236}">
                <a16:creationId xmlns:a16="http://schemas.microsoft.com/office/drawing/2014/main" id="{0F1A37CC-8B32-CB4C-8265-ACE8832C2C5D}"/>
              </a:ext>
            </a:extLst>
          </p:cNvPr>
          <p:cNvSpPr txBox="1"/>
          <p:nvPr/>
        </p:nvSpPr>
        <p:spPr>
          <a:xfrm>
            <a:off x="1905262" y="412244"/>
            <a:ext cx="63320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z="1800" kern="0" spc="200" dirty="0">
                <a:solidFill>
                  <a:srgbClr val="00553D"/>
                </a:solidFill>
                <a:highlight>
                  <a:srgbClr val="93C95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UNE ALIMENTATION SÛRE, NUTRITIVE ET ÉQUILIBRÉE POUR LE PLUS GRAND NOMBRE</a:t>
            </a:r>
            <a:endParaRPr lang="en-US" sz="1800" kern="0" spc="200" dirty="0">
              <a:solidFill>
                <a:srgbClr val="00553D"/>
              </a:solidFill>
              <a:highlight>
                <a:srgbClr val="93C95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ZoneTexte 95">
            <a:extLst>
              <a:ext uri="{FF2B5EF4-FFF2-40B4-BE49-F238E27FC236}">
                <a16:creationId xmlns:a16="http://schemas.microsoft.com/office/drawing/2014/main" id="{C2DEBB31-C0E7-E9AD-3FED-1C277F495EC2}"/>
              </a:ext>
            </a:extLst>
          </p:cNvPr>
          <p:cNvSpPr txBox="1"/>
          <p:nvPr/>
        </p:nvSpPr>
        <p:spPr>
          <a:xfrm>
            <a:off x="5888037" y="1756608"/>
            <a:ext cx="2655329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UNE ACTION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La Vache qui rit 4 Essentiels (r</a:t>
            </a:r>
            <a:r>
              <a:rPr lang="fr-FR" b="0" spc="75" dirty="0">
                <a:solidFill>
                  <a:schemeClr val="tx2"/>
                </a:solidFill>
                <a:latin typeface="Arial"/>
                <a:cs typeface="Arial"/>
              </a:rPr>
              <a:t>iche en iode, fer, zinc et vitamine A ou D)</a:t>
            </a:r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déployée dans les pays du Moyen-Orient et d’Afrique du Nord</a:t>
            </a:r>
          </a:p>
        </p:txBody>
      </p:sp>
      <p:sp>
        <p:nvSpPr>
          <p:cNvPr id="38" name="ZoneTexte 95">
            <a:extLst>
              <a:ext uri="{FF2B5EF4-FFF2-40B4-BE49-F238E27FC236}">
                <a16:creationId xmlns:a16="http://schemas.microsoft.com/office/drawing/2014/main" id="{E14DAD53-B013-C00D-84DA-2774CFE46847}"/>
              </a:ext>
            </a:extLst>
          </p:cNvPr>
          <p:cNvSpPr txBox="1"/>
          <p:nvPr/>
        </p:nvSpPr>
        <p:spPr>
          <a:xfrm>
            <a:off x="5888037" y="3231870"/>
            <a:ext cx="2655329" cy="59413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UN CHIFFRE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58 recettes rénovées et innovations lancées en 2021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0AC2515-9DCE-30F0-5F2C-DA1B80D4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120" y="3231870"/>
            <a:ext cx="419478" cy="432000"/>
          </a:xfrm>
          <a:prstGeom prst="rect">
            <a:avLst/>
          </a:prstGeom>
        </p:spPr>
      </p:pic>
      <p:pic>
        <p:nvPicPr>
          <p:cNvPr id="16" name="object 10">
            <a:extLst>
              <a:ext uri="{FF2B5EF4-FFF2-40B4-BE49-F238E27FC236}">
                <a16:creationId xmlns:a16="http://schemas.microsoft.com/office/drawing/2014/main" id="{9DDC2C5F-1E84-478B-BC94-A667E1E9A48E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74" y="288381"/>
            <a:ext cx="946956" cy="9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9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10">
            <a:extLst>
              <a:ext uri="{FF2B5EF4-FFF2-40B4-BE49-F238E27FC236}">
                <a16:creationId xmlns:a16="http://schemas.microsoft.com/office/drawing/2014/main" id="{0FD47909-A460-564D-9D5E-633FEEC57C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56" name="ZoneTexte 13">
            <a:extLst>
              <a:ext uri="{FF2B5EF4-FFF2-40B4-BE49-F238E27FC236}">
                <a16:creationId xmlns:a16="http://schemas.microsoft.com/office/drawing/2014/main" id="{A16BFBF2-F074-4D0B-320B-FDA821945731}"/>
              </a:ext>
            </a:extLst>
          </p:cNvPr>
          <p:cNvSpPr txBox="1"/>
          <p:nvPr/>
        </p:nvSpPr>
        <p:spPr>
          <a:xfrm>
            <a:off x="117928" y="1315241"/>
            <a:ext cx="1215259" cy="3916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800" b="1" i="0" u="none" strike="noStrike" kern="0" cap="none" spc="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AGRICULTURE DURABLE</a:t>
            </a:r>
            <a:endParaRPr kumimoji="0" lang="fr-FR" sz="800" b="0" i="0" u="none" strike="noStrike" kern="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ZoneTexte 95">
            <a:extLst>
              <a:ext uri="{FF2B5EF4-FFF2-40B4-BE49-F238E27FC236}">
                <a16:creationId xmlns:a16="http://schemas.microsoft.com/office/drawing/2014/main" id="{D2F424D1-64D7-73E9-B6E1-F6CA195A35FF}"/>
              </a:ext>
            </a:extLst>
          </p:cNvPr>
          <p:cNvSpPr txBox="1"/>
          <p:nvPr/>
        </p:nvSpPr>
        <p:spPr>
          <a:xfrm>
            <a:off x="1290335" y="1752246"/>
            <a:ext cx="325025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Réduction de l’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empreinte environnementale </a:t>
            </a: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des fermes</a:t>
            </a: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Protection de la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biodiversité</a:t>
            </a: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Alimentation animale </a:t>
            </a: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sans OGM</a:t>
            </a: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Accès au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pâturage</a:t>
            </a: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Charte pour le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bien-être animal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2EE281F1-EE33-4B13-74C7-12C858161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19" y="1756608"/>
            <a:ext cx="419478" cy="432000"/>
          </a:xfrm>
          <a:prstGeom prst="rect">
            <a:avLst/>
          </a:prstGeom>
        </p:spPr>
      </p:pic>
      <p:sp>
        <p:nvSpPr>
          <p:cNvPr id="76" name="ZoneTexte 95">
            <a:extLst>
              <a:ext uri="{FF2B5EF4-FFF2-40B4-BE49-F238E27FC236}">
                <a16:creationId xmlns:a16="http://schemas.microsoft.com/office/drawing/2014/main" id="{37E71923-A368-1E8A-8AF0-7322D5036422}"/>
              </a:ext>
            </a:extLst>
          </p:cNvPr>
          <p:cNvSpPr txBox="1"/>
          <p:nvPr/>
        </p:nvSpPr>
        <p:spPr>
          <a:xfrm>
            <a:off x="5888037" y="1755324"/>
            <a:ext cx="2793950" cy="90486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UNE ACTION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Programme pilote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d’agriculture durable de trois ans mené avec la coopérative Land </a:t>
            </a:r>
            <a:r>
              <a:rPr lang="fr-FR" b="0" spc="75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O’Lakes</a:t>
            </a:r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(États-Unis)</a:t>
            </a:r>
          </a:p>
        </p:txBody>
      </p:sp>
      <p:sp>
        <p:nvSpPr>
          <p:cNvPr id="77" name="ZoneTexte 95">
            <a:extLst>
              <a:ext uri="{FF2B5EF4-FFF2-40B4-BE49-F238E27FC236}">
                <a16:creationId xmlns:a16="http://schemas.microsoft.com/office/drawing/2014/main" id="{0A75263D-57E4-3C87-F061-BCBDB49284D3}"/>
              </a:ext>
            </a:extLst>
          </p:cNvPr>
          <p:cNvSpPr txBox="1"/>
          <p:nvPr/>
        </p:nvSpPr>
        <p:spPr>
          <a:xfrm>
            <a:off x="5888037" y="3231870"/>
            <a:ext cx="2655329" cy="7478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UN CHIFFRE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77 % des producteurs de lait du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Groupe ont accès à des dispositifs sociétaux innovants</a:t>
            </a: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2345DB2A-98D8-1A5F-C604-DBDDDDA6D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20" y="3231870"/>
            <a:ext cx="419478" cy="432000"/>
          </a:xfrm>
          <a:prstGeom prst="rect">
            <a:avLst/>
          </a:prstGeom>
        </p:spPr>
      </p:pic>
      <p:sp>
        <p:nvSpPr>
          <p:cNvPr id="79" name="ZoneTexte 95">
            <a:extLst>
              <a:ext uri="{FF2B5EF4-FFF2-40B4-BE49-F238E27FC236}">
                <a16:creationId xmlns:a16="http://schemas.microsoft.com/office/drawing/2014/main" id="{0109554F-5B00-3543-5529-90423396C3A7}"/>
              </a:ext>
            </a:extLst>
          </p:cNvPr>
          <p:cNvSpPr txBox="1"/>
          <p:nvPr/>
        </p:nvSpPr>
        <p:spPr>
          <a:xfrm>
            <a:off x="1905262" y="412244"/>
            <a:ext cx="63320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z="1800" kern="0" spc="200" dirty="0">
                <a:solidFill>
                  <a:srgbClr val="00553D"/>
                </a:solidFill>
                <a:highlight>
                  <a:srgbClr val="93C95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 TRAVAIL EN AMONT POUR ENCOURAGER DES PRATIQUES AGRICOLES DURABLES</a:t>
            </a:r>
            <a:endParaRPr lang="en-US" sz="1800" kern="0" spc="200" dirty="0">
              <a:solidFill>
                <a:srgbClr val="00553D"/>
              </a:solidFill>
              <a:highlight>
                <a:srgbClr val="93C95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196" name="Picture 4" descr="La Laiterie Saint-Père distinguée pour le Bien-être Animal Actualité  Groupement des Mousquetaires, Actualité Usines Centrale d'achat alimentaire">
            <a:extLst>
              <a:ext uri="{FF2B5EF4-FFF2-40B4-BE49-F238E27FC236}">
                <a16:creationId xmlns:a16="http://schemas.microsoft.com/office/drawing/2014/main" id="{D4CA9AD3-02AE-77C7-AF33-052A8CAE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72" y="3848474"/>
            <a:ext cx="1945150" cy="5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0D384C5-F58F-9270-1040-0C6299D6C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25" y="3728981"/>
            <a:ext cx="2201753" cy="747897"/>
          </a:xfrm>
          <a:prstGeom prst="rect">
            <a:avLst/>
          </a:prstGeom>
        </p:spPr>
      </p:pic>
      <p:pic>
        <p:nvPicPr>
          <p:cNvPr id="13" name="object 11">
            <a:extLst>
              <a:ext uri="{FF2B5EF4-FFF2-40B4-BE49-F238E27FC236}">
                <a16:creationId xmlns:a16="http://schemas.microsoft.com/office/drawing/2014/main" id="{6902ED3C-3A69-4191-BC31-8B1C4F312DC1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26" y="266769"/>
            <a:ext cx="970861" cy="9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74">
            <a:extLst>
              <a:ext uri="{FF2B5EF4-FFF2-40B4-BE49-F238E27FC236}">
                <a16:creationId xmlns:a16="http://schemas.microsoft.com/office/drawing/2014/main" id="{6DF208C5-2101-EC4B-B1A5-8E087F5E3F08}"/>
              </a:ext>
            </a:extLst>
          </p:cNvPr>
          <p:cNvSpPr/>
          <p:nvPr/>
        </p:nvSpPr>
        <p:spPr>
          <a:xfrm rot="20849673">
            <a:off x="456205" y="642397"/>
            <a:ext cx="117805" cy="97972"/>
          </a:xfrm>
          <a:custGeom>
            <a:avLst/>
            <a:gdLst>
              <a:gd name="connsiteX0" fmla="*/ 0 w 215900"/>
              <a:gd name="connsiteY0" fmla="*/ 177848 h 177800"/>
              <a:gd name="connsiteX1" fmla="*/ 218002 w 215900"/>
              <a:gd name="connsiteY1" fmla="*/ 4080 h 177800"/>
              <a:gd name="connsiteX2" fmla="*/ 0 w 215900"/>
              <a:gd name="connsiteY2" fmla="*/ 177848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900" h="177800">
                <a:moveTo>
                  <a:pt x="0" y="177848"/>
                </a:moveTo>
                <a:cubicBezTo>
                  <a:pt x="13589" y="61928"/>
                  <a:pt x="117742" y="-19510"/>
                  <a:pt x="218002" y="4080"/>
                </a:cubicBezTo>
                <a:cubicBezTo>
                  <a:pt x="218967" y="117034"/>
                  <a:pt x="118364" y="198834"/>
                  <a:pt x="0" y="177848"/>
                </a:cubicBez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6" name="Image 35" descr="Une image contenant tenant, alimentation, assis, gâteau&#10;&#10;Description générée automatiquement">
            <a:extLst>
              <a:ext uri="{FF2B5EF4-FFF2-40B4-BE49-F238E27FC236}">
                <a16:creationId xmlns:a16="http://schemas.microsoft.com/office/drawing/2014/main" id="{359D7836-58D8-3047-BF88-18094E08B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9" y="160672"/>
            <a:ext cx="1103858" cy="1124536"/>
          </a:xfrm>
          <a:prstGeom prst="rect">
            <a:avLst/>
          </a:prstGeom>
        </p:spPr>
      </p:pic>
      <p:sp>
        <p:nvSpPr>
          <p:cNvPr id="28" name="ZoneTexte 13">
            <a:extLst>
              <a:ext uri="{FF2B5EF4-FFF2-40B4-BE49-F238E27FC236}">
                <a16:creationId xmlns:a16="http://schemas.microsoft.com/office/drawing/2014/main" id="{C7F71331-8AF4-5F79-CBEB-0074090E7675}"/>
              </a:ext>
            </a:extLst>
          </p:cNvPr>
          <p:cNvSpPr txBox="1"/>
          <p:nvPr/>
        </p:nvSpPr>
        <p:spPr>
          <a:xfrm>
            <a:off x="90888" y="1297869"/>
            <a:ext cx="1215259" cy="3916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800" b="1" i="0" u="none" strike="noStrike" kern="0" cap="none" spc="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Poppins" pitchFamily="2" charset="77"/>
              </a:rPr>
              <a:t>EMBALLAGES RESPONSABLES</a:t>
            </a:r>
            <a:endParaRPr kumimoji="0" lang="fr-FR" sz="800" b="0" i="0" u="none" strike="noStrike" kern="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Poppins" pitchFamily="2" charset="77"/>
            </a:endParaRPr>
          </a:p>
        </p:txBody>
      </p:sp>
      <p:sp>
        <p:nvSpPr>
          <p:cNvPr id="29" name="ZoneTexte 95">
            <a:extLst>
              <a:ext uri="{FF2B5EF4-FFF2-40B4-BE49-F238E27FC236}">
                <a16:creationId xmlns:a16="http://schemas.microsoft.com/office/drawing/2014/main" id="{936BEB62-3F35-45AA-2E4E-3834F499B9AF}"/>
              </a:ext>
            </a:extLst>
          </p:cNvPr>
          <p:cNvSpPr txBox="1"/>
          <p:nvPr/>
        </p:nvSpPr>
        <p:spPr>
          <a:xfrm>
            <a:off x="1637074" y="1581775"/>
            <a:ext cx="3434220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Réduction</a:t>
            </a: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des matières premières d'emballage à la source et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suppression</a:t>
            </a: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quand cela est possible </a:t>
            </a: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Généralisation des matériaux à base de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papier</a:t>
            </a:r>
            <a:endParaRPr lang="en-US" sz="1400" spc="75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Développement des emballages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prêts au recyclage et/ou biodégradables</a:t>
            </a: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Utilisation de matériaux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recyclés</a:t>
            </a: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ou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vierges certifiés</a:t>
            </a:r>
          </a:p>
          <a:p>
            <a:pPr marL="285750" indent="-285750" algn="l" defTabSz="685577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Développement des </a:t>
            </a:r>
            <a:r>
              <a:rPr lang="fr-FR" sz="140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filières</a:t>
            </a:r>
            <a:r>
              <a:rPr lang="fr-FR" sz="1400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de recyclage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AC79056-CE30-AD5B-DBFF-6A2F25953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21" y="1690781"/>
            <a:ext cx="419478" cy="432000"/>
          </a:xfrm>
          <a:prstGeom prst="rect">
            <a:avLst/>
          </a:prstGeom>
        </p:spPr>
      </p:pic>
      <p:sp>
        <p:nvSpPr>
          <p:cNvPr id="31" name="ZoneTexte 95">
            <a:extLst>
              <a:ext uri="{FF2B5EF4-FFF2-40B4-BE49-F238E27FC236}">
                <a16:creationId xmlns:a16="http://schemas.microsoft.com/office/drawing/2014/main" id="{37C86AAC-2251-C40C-5C9B-5F393DAD8AB7}"/>
              </a:ext>
            </a:extLst>
          </p:cNvPr>
          <p:cNvSpPr txBox="1"/>
          <p:nvPr/>
        </p:nvSpPr>
        <p:spPr>
          <a:xfrm>
            <a:off x="5890239" y="1689497"/>
            <a:ext cx="2655329" cy="90486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UNE ACTION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Test de la vente en vrac de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Babybel bio dans 23 supermarchés en France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pour réduire les emballages</a:t>
            </a:r>
          </a:p>
        </p:txBody>
      </p:sp>
      <p:sp>
        <p:nvSpPr>
          <p:cNvPr id="34" name="ZoneTexte 95">
            <a:extLst>
              <a:ext uri="{FF2B5EF4-FFF2-40B4-BE49-F238E27FC236}">
                <a16:creationId xmlns:a16="http://schemas.microsoft.com/office/drawing/2014/main" id="{A0F4169F-8DFD-ACCA-0B33-D5386DDE3F12}"/>
              </a:ext>
            </a:extLst>
          </p:cNvPr>
          <p:cNvSpPr txBox="1"/>
          <p:nvPr/>
        </p:nvSpPr>
        <p:spPr>
          <a:xfrm>
            <a:off x="5890238" y="3084342"/>
            <a:ext cx="2655329" cy="90486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UN CHIFFRE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82 % des emballages Bel sont prêts au recyclage et/ou biodégradables (objectif 100% en 2025)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DD95C329-9452-2F5F-A63A-42E415C05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426" y="3085190"/>
            <a:ext cx="419478" cy="432000"/>
          </a:xfrm>
          <a:prstGeom prst="rect">
            <a:avLst/>
          </a:prstGeom>
        </p:spPr>
      </p:pic>
      <p:sp>
        <p:nvSpPr>
          <p:cNvPr id="40" name="ZoneTexte 95">
            <a:extLst>
              <a:ext uri="{FF2B5EF4-FFF2-40B4-BE49-F238E27FC236}">
                <a16:creationId xmlns:a16="http://schemas.microsoft.com/office/drawing/2014/main" id="{39BCC39E-E4CD-4CCE-C9A2-CE219245CEB3}"/>
              </a:ext>
            </a:extLst>
          </p:cNvPr>
          <p:cNvSpPr txBox="1"/>
          <p:nvPr/>
        </p:nvSpPr>
        <p:spPr>
          <a:xfrm>
            <a:off x="1905262" y="412245"/>
            <a:ext cx="63320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z="1800" kern="0" spc="200" dirty="0">
                <a:solidFill>
                  <a:srgbClr val="00553D"/>
                </a:solidFill>
                <a:highlight>
                  <a:srgbClr val="93C95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UNE APPROCHE RESPONSABLE ET PARTENARIALE DES EMBALLAGES</a:t>
            </a:r>
            <a:endParaRPr lang="en-US" sz="1800" kern="0" spc="200" dirty="0">
              <a:solidFill>
                <a:srgbClr val="00553D"/>
              </a:solidFill>
              <a:highlight>
                <a:srgbClr val="93C95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3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Bel\Bel corporate movies\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4" r="7484"/>
          <a:stretch>
            <a:fillRect/>
          </a:stretch>
        </p:blipFill>
        <p:spPr bwMode="auto">
          <a:xfrm>
            <a:off x="2033588" y="519112"/>
            <a:ext cx="4429125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467544" y="-20241"/>
            <a:ext cx="7488832" cy="536972"/>
          </a:xfrm>
        </p:spPr>
        <p:txBody>
          <a:bodyPr/>
          <a:lstStyle/>
          <a:p>
            <a:pPr algn="ctr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Boyan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Neytchev</a:t>
            </a:r>
            <a:r>
              <a:rPr lang="fr-F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Directeur Général de BEL D/A/CH &amp; CEE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 flipV="1">
            <a:off x="3275410" y="3219451"/>
            <a:ext cx="1686758" cy="61901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3275410" y="3057525"/>
            <a:ext cx="972740" cy="1619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4246960" y="2952750"/>
            <a:ext cx="191690" cy="952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 flipV="1">
            <a:off x="4086225" y="2733675"/>
            <a:ext cx="352425" cy="2190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4942449" y="4000249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defTabSz="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200" b="1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r>
              <a:rPr lang="de-DE" sz="1200" b="1" dirty="0" err="1">
                <a:solidFill>
                  <a:srgbClr val="FF0000"/>
                </a:solidFill>
                <a:cs typeface="Arial" panose="020B0604020202020204" pitchFamily="34" charset="0"/>
              </a:rPr>
              <a:t>ulgarie</a:t>
            </a:r>
            <a:endParaRPr lang="cs-CZ" sz="1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5136" name="Picture 16" descr="Bulharská vlaj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34" y="3804638"/>
            <a:ext cx="325041" cy="2083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Francouzská vlaj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3188494"/>
            <a:ext cx="340519" cy="21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akouská vlaj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6" y="3142997"/>
            <a:ext cx="335756" cy="214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Česká vlaj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60" y="2503885"/>
            <a:ext cx="292894" cy="1964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Slovenská vlajk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19" y="2646760"/>
            <a:ext cx="326231" cy="216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9632" y="1556120"/>
            <a:ext cx="256367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Bel France depuis 2002</a:t>
            </a:r>
            <a:endParaRPr lang="de-AT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33" y="507631"/>
            <a:ext cx="1207794" cy="1186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4431" y="2058009"/>
            <a:ext cx="14774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Bel </a:t>
            </a:r>
            <a:r>
              <a:rPr lang="fr-FR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Autriche</a:t>
            </a:r>
            <a:endParaRPr lang="cs-CZ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endParaRPr lang="cs-CZ" sz="13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7608" y="2378056"/>
            <a:ext cx="1876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Bel </a:t>
            </a:r>
            <a:r>
              <a:rPr lang="fr-FR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Slovaquie</a:t>
            </a:r>
            <a:endParaRPr lang="cs-CZ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endParaRPr lang="cs-CZ" sz="13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68715" y="2676861"/>
            <a:ext cx="1458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Bel </a:t>
            </a:r>
            <a:r>
              <a:rPr lang="fr-FR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Tchéquie</a:t>
            </a:r>
            <a:endParaRPr lang="cs-CZ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endParaRPr lang="cs-CZ" sz="135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7892" y="2995631"/>
            <a:ext cx="1791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Bel </a:t>
            </a:r>
            <a:r>
              <a:rPr lang="de-DE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CEE (</a:t>
            </a:r>
            <a:r>
              <a:rPr lang="cs-CZ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PECO</a:t>
            </a:r>
            <a:r>
              <a:rPr lang="de-DE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cs-CZ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7836F2-FD90-491A-9FC9-3DF5EA7C9FD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642829" y="2661148"/>
            <a:ext cx="451731" cy="11241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26" name="Picture 2" descr="German Flag sur en.wikipedia.org">
            <a:extLst>
              <a:ext uri="{FF2B5EF4-FFF2-40B4-BE49-F238E27FC236}">
                <a16:creationId xmlns:a16="http://schemas.microsoft.com/office/drawing/2014/main" id="{F20FA79C-1E51-4CBA-A8EC-25454CAE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98" y="2405657"/>
            <a:ext cx="304798" cy="1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68AF197-5467-4387-9E9B-C6F66287D9B5}"/>
              </a:ext>
            </a:extLst>
          </p:cNvPr>
          <p:cNvSpPr txBox="1"/>
          <p:nvPr/>
        </p:nvSpPr>
        <p:spPr>
          <a:xfrm>
            <a:off x="6376573" y="3374746"/>
            <a:ext cx="21513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Bel </a:t>
            </a:r>
            <a:r>
              <a:rPr lang="de-DE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DACH &amp; CEE</a:t>
            </a:r>
            <a:endParaRPr lang="cs-CZ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1AF300-6C88-492A-A17C-5C1AB20EFB73}"/>
              </a:ext>
            </a:extLst>
          </p:cNvPr>
          <p:cNvSpPr txBox="1"/>
          <p:nvPr/>
        </p:nvSpPr>
        <p:spPr>
          <a:xfrm>
            <a:off x="6368715" y="3730953"/>
            <a:ext cx="21513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INSEAD MBA</a:t>
            </a:r>
            <a:endParaRPr lang="cs-CZ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A50550-B99D-44F9-B9B5-3ADC8A190368}"/>
              </a:ext>
            </a:extLst>
          </p:cNvPr>
          <p:cNvSpPr txBox="1"/>
          <p:nvPr/>
        </p:nvSpPr>
        <p:spPr>
          <a:xfrm>
            <a:off x="6384431" y="4032118"/>
            <a:ext cx="21513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HBS Ex. Education</a:t>
            </a:r>
            <a:endParaRPr lang="cs-CZ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7A8D07-7DAD-45A9-BEDC-6AC67FAD4656}"/>
              </a:ext>
            </a:extLst>
          </p:cNvPr>
          <p:cNvSpPr txBox="1"/>
          <p:nvPr/>
        </p:nvSpPr>
        <p:spPr>
          <a:xfrm>
            <a:off x="6368714" y="4316234"/>
            <a:ext cx="21513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b="1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CCEF, YPO.org</a:t>
            </a:r>
            <a:endParaRPr lang="cs-CZ" sz="1350" b="1" dirty="0">
              <a:solidFill>
                <a:schemeClr val="bg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30" grpId="0"/>
      <p:bldP spid="2" grpId="0"/>
      <p:bldP spid="8" grpId="0"/>
      <p:bldP spid="20" grpId="0"/>
      <p:bldP spid="21" grpId="0"/>
      <p:bldP spid="22" grpId="0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>
            <a:extLst>
              <a:ext uri="{FF2B5EF4-FFF2-40B4-BE49-F238E27FC236}">
                <a16:creationId xmlns:a16="http://schemas.microsoft.com/office/drawing/2014/main" id="{B0234AF3-BD5A-E23B-1BF2-9897DCA907FF}"/>
              </a:ext>
            </a:extLst>
          </p:cNvPr>
          <p:cNvSpPr txBox="1"/>
          <p:nvPr/>
        </p:nvSpPr>
        <p:spPr>
          <a:xfrm>
            <a:off x="5784235" y="1421417"/>
            <a:ext cx="294294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200" b="1" i="1" dirty="0">
                <a:solidFill>
                  <a:schemeClr val="tx2"/>
                </a:solidFill>
                <a:cs typeface="Poppins" pitchFamily="2" charset="77"/>
                <a:sym typeface="Wingdings" pitchFamily="2" charset="2"/>
              </a:rPr>
              <a:t>CONTRIBUER À LIMITER LE RÉCHAUFFEMENT CLIMATIQUE SOUS LE SEUIL DE +1,5°C :</a:t>
            </a:r>
            <a:br>
              <a:rPr lang="fr-FR" sz="1200" b="1" i="1" dirty="0">
                <a:solidFill>
                  <a:schemeClr val="tx2"/>
                </a:solidFill>
                <a:cs typeface="Poppins" pitchFamily="2" charset="77"/>
                <a:sym typeface="Wingdings" pitchFamily="2" charset="2"/>
              </a:rPr>
            </a:br>
            <a:endParaRPr lang="fr-FR" sz="1200" b="1" i="1" dirty="0">
              <a:solidFill>
                <a:schemeClr val="tx2"/>
              </a:solidFill>
              <a:cs typeface="Poppins" pitchFamily="2" charset="77"/>
              <a:sym typeface="Wingdings" pitchFamily="2" charset="2"/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chemeClr val="tx2"/>
                </a:solidFill>
                <a:cs typeface="Poppins" pitchFamily="2" charset="77"/>
                <a:sym typeface="Wingdings" pitchFamily="2" charset="2"/>
              </a:rPr>
              <a:t>Réduire l’impact de nos sites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chemeClr val="tx2"/>
                </a:solidFill>
                <a:cs typeface="Poppins" pitchFamily="2" charset="77"/>
                <a:sym typeface="Wingdings" pitchFamily="2" charset="2"/>
              </a:rPr>
              <a:t>Optimiser la logistique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chemeClr val="tx2"/>
                </a:solidFill>
                <a:cs typeface="Poppins" pitchFamily="2" charset="77"/>
              </a:rPr>
              <a:t>Concevoir des emballages responsables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chemeClr val="tx2"/>
                </a:solidFill>
                <a:cs typeface="Poppins" pitchFamily="2" charset="77"/>
              </a:rPr>
              <a:t>Réduire le gaspillage alimentaire</a:t>
            </a:r>
          </a:p>
          <a:p>
            <a:pPr marL="171450" indent="-171450" defTabSz="685800"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chemeClr val="tx2"/>
                </a:solidFill>
                <a:cs typeface="Poppins" pitchFamily="2" charset="77"/>
              </a:rPr>
              <a:t>Protéger et restaurer les écosystèmes</a:t>
            </a:r>
          </a:p>
        </p:txBody>
      </p:sp>
      <p:sp>
        <p:nvSpPr>
          <p:cNvPr id="37" name="ZoneTexte 13">
            <a:extLst>
              <a:ext uri="{FF2B5EF4-FFF2-40B4-BE49-F238E27FC236}">
                <a16:creationId xmlns:a16="http://schemas.microsoft.com/office/drawing/2014/main" id="{60103DBA-0CD0-0CEE-303F-B8C01897D2F0}"/>
              </a:ext>
            </a:extLst>
          </p:cNvPr>
          <p:cNvSpPr txBox="1"/>
          <p:nvPr/>
        </p:nvSpPr>
        <p:spPr>
          <a:xfrm>
            <a:off x="71297" y="1225603"/>
            <a:ext cx="1215259" cy="3916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72000" rIns="72000" bIns="7200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800" b="1" i="0" u="none" strike="noStrike" kern="0" cap="none" spc="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Poppins" pitchFamily="2" charset="77"/>
              </a:rPr>
              <a:t>CHANGEMENT CLIMATIQUE</a:t>
            </a:r>
            <a:endParaRPr kumimoji="0" lang="fr-FR" sz="800" b="0" i="0" u="none" strike="noStrike" kern="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Poppins" pitchFamily="2" charset="77"/>
            </a:endParaRPr>
          </a:p>
        </p:txBody>
      </p:sp>
      <p:sp>
        <p:nvSpPr>
          <p:cNvPr id="58" name="ZoneTexte 95">
            <a:extLst>
              <a:ext uri="{FF2B5EF4-FFF2-40B4-BE49-F238E27FC236}">
                <a16:creationId xmlns:a16="http://schemas.microsoft.com/office/drawing/2014/main" id="{AC000182-CB8B-8034-E9F0-2D2B7DEC2BBB}"/>
              </a:ext>
            </a:extLst>
          </p:cNvPr>
          <p:cNvSpPr txBox="1"/>
          <p:nvPr/>
        </p:nvSpPr>
        <p:spPr>
          <a:xfrm>
            <a:off x="5194542" y="3683624"/>
            <a:ext cx="3263657" cy="7478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UN CHIFFRE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Objectif de réduction nette d’</a:t>
            </a: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1/4</a:t>
            </a:r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des émissions de GES sur toute la chaîne de valeur </a:t>
            </a: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d’ici 2035 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A520DF0E-8EB2-A515-D286-DDB38AB39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65" y="3683624"/>
            <a:ext cx="419478" cy="432000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B79750B1-DF77-1963-02BB-E8F65C72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43" y="3678543"/>
            <a:ext cx="419478" cy="432000"/>
          </a:xfrm>
          <a:prstGeom prst="rect">
            <a:avLst/>
          </a:prstGeom>
        </p:spPr>
      </p:pic>
      <p:sp>
        <p:nvSpPr>
          <p:cNvPr id="69" name="ZoneTexte 95">
            <a:extLst>
              <a:ext uri="{FF2B5EF4-FFF2-40B4-BE49-F238E27FC236}">
                <a16:creationId xmlns:a16="http://schemas.microsoft.com/office/drawing/2014/main" id="{750F36C0-EA44-AB2F-1502-E68473CD954E}"/>
              </a:ext>
            </a:extLst>
          </p:cNvPr>
          <p:cNvSpPr txBox="1"/>
          <p:nvPr/>
        </p:nvSpPr>
        <p:spPr>
          <a:xfrm>
            <a:off x="1823584" y="3683624"/>
            <a:ext cx="2655329" cy="7478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UNE ACTION</a:t>
            </a:r>
          </a:p>
          <a:p>
            <a:pPr algn="l"/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Déploiement en 2022 de la </a:t>
            </a:r>
            <a:r>
              <a:rPr lang="fr-FR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plateforme de pilotage </a:t>
            </a:r>
            <a:r>
              <a:rPr lang="fr-FR" b="0" spc="7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Bel Carbone Impact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6F858ED-2274-9DB5-3CF4-59264856A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200" y="1345555"/>
            <a:ext cx="4184391" cy="1843449"/>
          </a:xfrm>
          <a:prstGeom prst="rect">
            <a:avLst/>
          </a:prstGeom>
        </p:spPr>
      </p:pic>
      <p:sp>
        <p:nvSpPr>
          <p:cNvPr id="7" name="ZoneTexte 95">
            <a:extLst>
              <a:ext uri="{FF2B5EF4-FFF2-40B4-BE49-F238E27FC236}">
                <a16:creationId xmlns:a16="http://schemas.microsoft.com/office/drawing/2014/main" id="{FA862AAD-9C97-A604-DA99-CA4F08286375}"/>
              </a:ext>
            </a:extLst>
          </p:cNvPr>
          <p:cNvSpPr txBox="1"/>
          <p:nvPr/>
        </p:nvSpPr>
        <p:spPr>
          <a:xfrm>
            <a:off x="1905262" y="412245"/>
            <a:ext cx="63320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lang="fr-FR" sz="1800" kern="0" spc="200" dirty="0">
                <a:solidFill>
                  <a:srgbClr val="00553D"/>
                </a:solidFill>
                <a:highlight>
                  <a:srgbClr val="93C95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DÉCARBONATION COMME MOTEUR DE </a:t>
            </a:r>
            <a:r>
              <a:rPr lang="fr-FR" sz="1800" kern="0" spc="200">
                <a:solidFill>
                  <a:srgbClr val="00553D"/>
                </a:solidFill>
                <a:highlight>
                  <a:srgbClr val="93C95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NOTRE PERFORMANCE</a:t>
            </a:r>
            <a:endParaRPr lang="en-US" sz="1800" kern="0" spc="200" dirty="0">
              <a:solidFill>
                <a:srgbClr val="00553D"/>
              </a:solidFill>
              <a:highlight>
                <a:srgbClr val="93C95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object 13">
            <a:extLst>
              <a:ext uri="{FF2B5EF4-FFF2-40B4-BE49-F238E27FC236}">
                <a16:creationId xmlns:a16="http://schemas.microsoft.com/office/drawing/2014/main" id="{F73F25E5-7339-456B-8A12-27AED27E191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2" y="305737"/>
            <a:ext cx="841408" cy="8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25F3DF4-F8D1-7E45-B4D4-8EE073FDB4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42D28E-1AD6-434A-86D5-FD7913EACFB1}"/>
              </a:ext>
            </a:extLst>
          </p:cNvPr>
          <p:cNvSpPr/>
          <p:nvPr/>
        </p:nvSpPr>
        <p:spPr bwMode="auto">
          <a:xfrm>
            <a:off x="737543" y="1681686"/>
            <a:ext cx="7668914" cy="1780127"/>
          </a:xfrm>
          <a:prstGeom prst="rect">
            <a:avLst/>
          </a:prstGeom>
          <a:solidFill>
            <a:srgbClr val="0055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Groupe Bel</a:t>
            </a:r>
          </a:p>
          <a:p>
            <a:pPr algn="r"/>
            <a:r>
              <a:rPr lang="fr-FR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bref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BFB41CD-4F60-0B4B-803D-74766ABE6A2E}"/>
              </a:ext>
            </a:extLst>
          </p:cNvPr>
          <p:cNvSpPr txBox="1">
            <a:spLocks/>
          </p:cNvSpPr>
          <p:nvPr/>
        </p:nvSpPr>
        <p:spPr bwMode="gray">
          <a:xfrm>
            <a:off x="1256522" y="1831133"/>
            <a:ext cx="2003990" cy="178012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sz="75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FontTx/>
              <a:buNone/>
              <a:defRPr sz="82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Tx/>
              <a:buNone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Tx/>
              <a:buNone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Tx/>
              <a:buNone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900" i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190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E2AC-0A69-46A5-9D47-C515D3F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5A65E-597C-450C-A8AF-0AA50E9798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64113"/>
            <a:ext cx="179388" cy="179387"/>
          </a:xfrm>
        </p:spPr>
        <p:txBody>
          <a:bodyPr/>
          <a:lstStyle/>
          <a:p>
            <a:fld id="{75039085-BCD4-49A4-874F-9D34748A78AF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9">
            <a:extLst>
              <a:ext uri="{FF2B5EF4-FFF2-40B4-BE49-F238E27FC236}">
                <a16:creationId xmlns:a16="http://schemas.microsoft.com/office/drawing/2014/main" id="{9CB1F9E4-E8E0-44CD-B0AD-158083251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08" y="588161"/>
            <a:ext cx="2207775" cy="2207775"/>
          </a:xfrm>
          <a:prstGeom prst="rect">
            <a:avLst/>
          </a:prstGeom>
        </p:spPr>
      </p:pic>
      <p:pic>
        <p:nvPicPr>
          <p:cNvPr id="8" name="Image 71" descr="Une image contenant signe, arrêt, boisson gazeuse&#10;&#10;Description générée avec un niveau de confiance élevé">
            <a:extLst>
              <a:ext uri="{FF2B5EF4-FFF2-40B4-BE49-F238E27FC236}">
                <a16:creationId xmlns:a16="http://schemas.microsoft.com/office/drawing/2014/main" id="{FEAD7D19-FD5B-47A9-9B9C-28D26D3B6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46" y="1282020"/>
            <a:ext cx="1244020" cy="1242968"/>
          </a:xfrm>
          <a:prstGeom prst="rect">
            <a:avLst/>
          </a:prstGeom>
        </p:spPr>
      </p:pic>
      <p:pic>
        <p:nvPicPr>
          <p:cNvPr id="9" name="Image 73">
            <a:extLst>
              <a:ext uri="{FF2B5EF4-FFF2-40B4-BE49-F238E27FC236}">
                <a16:creationId xmlns:a16="http://schemas.microsoft.com/office/drawing/2014/main" id="{2874238A-BCD7-4807-B25C-2D80687EC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3" y="1046999"/>
            <a:ext cx="1616872" cy="1713011"/>
          </a:xfrm>
          <a:prstGeom prst="rect">
            <a:avLst/>
          </a:prstGeom>
        </p:spPr>
      </p:pic>
      <p:pic>
        <p:nvPicPr>
          <p:cNvPr id="11" name="Image 79">
            <a:extLst>
              <a:ext uri="{FF2B5EF4-FFF2-40B4-BE49-F238E27FC236}">
                <a16:creationId xmlns:a16="http://schemas.microsoft.com/office/drawing/2014/main" id="{FD29419E-85E3-4296-AA3D-0CC4BFD3DC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81" y="2661851"/>
            <a:ext cx="983448" cy="504560"/>
          </a:xfrm>
          <a:prstGeom prst="rect">
            <a:avLst/>
          </a:prstGeom>
        </p:spPr>
      </p:pic>
      <p:pic>
        <p:nvPicPr>
          <p:cNvPr id="12" name="Picture 4" descr="Neuer Name im Segment: Nurishh startet ab April 2021 am POS und erweitert  den Markt für pflanzenbasierte Käsealternativen: Bel Deutschland GmbH">
            <a:extLst>
              <a:ext uri="{FF2B5EF4-FFF2-40B4-BE49-F238E27FC236}">
                <a16:creationId xmlns:a16="http://schemas.microsoft.com/office/drawing/2014/main" id="{822EB760-13C8-4A96-9A46-231A7A12D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23295" r="11387" b="22270"/>
          <a:stretch/>
        </p:blipFill>
        <p:spPr bwMode="auto">
          <a:xfrm>
            <a:off x="6290739" y="3741145"/>
            <a:ext cx="1117497" cy="4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lles cremig - Bonbel®">
            <a:extLst>
              <a:ext uri="{FF2B5EF4-FFF2-40B4-BE49-F238E27FC236}">
                <a16:creationId xmlns:a16="http://schemas.microsoft.com/office/drawing/2014/main" id="{FD43BB57-27A9-41D1-8B01-42AE6203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25" y="3584763"/>
            <a:ext cx="1376336" cy="6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Adler Edelcreme Alle Sorten - Adler Edelcreme">
            <a:extLst>
              <a:ext uri="{FF2B5EF4-FFF2-40B4-BE49-F238E27FC236}">
                <a16:creationId xmlns:a16="http://schemas.microsoft.com/office/drawing/2014/main" id="{033B4BEF-F8F6-48CC-BEC3-73B43FFB8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70" y="3531203"/>
            <a:ext cx="1244020" cy="6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om Pote Compote de pomme fraise sans sucre ajouté POM'POTE - friandiz.com">
            <a:extLst>
              <a:ext uri="{FF2B5EF4-FFF2-40B4-BE49-F238E27FC236}">
                <a16:creationId xmlns:a16="http://schemas.microsoft.com/office/drawing/2014/main" id="{9EE7C9FB-895F-4B73-AB4E-F017504E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95" y="972616"/>
            <a:ext cx="1244020" cy="14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75" descr="Une image contenant mollusque, animal, invertébré&#10;&#10;Description générée avec un niveau de confiance très élevé">
            <a:extLst>
              <a:ext uri="{FF2B5EF4-FFF2-40B4-BE49-F238E27FC236}">
                <a16:creationId xmlns:a16="http://schemas.microsoft.com/office/drawing/2014/main" id="{FBD7210F-8490-4ABB-9168-A2B899E9F0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66" y="1067834"/>
            <a:ext cx="1802359" cy="18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4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Livraison à domicile Nurishh Coeur Fleuri Végétal, 140g">
            <a:extLst>
              <a:ext uri="{FF2B5EF4-FFF2-40B4-BE49-F238E27FC236}">
                <a16:creationId xmlns:a16="http://schemas.microsoft.com/office/drawing/2014/main" id="{8A6179AA-0265-218B-5C24-D12439295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62" y="2822336"/>
            <a:ext cx="1060021" cy="10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6C23BEF-7C94-4E47-886E-C48284AE22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8A947E4B-0CAA-5249-B159-6EC15D507545}"/>
              </a:ext>
            </a:extLst>
          </p:cNvPr>
          <p:cNvSpPr txBox="1">
            <a:spLocks/>
          </p:cNvSpPr>
          <p:nvPr/>
        </p:nvSpPr>
        <p:spPr bwMode="gray">
          <a:xfrm>
            <a:off x="330084" y="1402525"/>
            <a:ext cx="2270951" cy="200054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50" b="1" kern="1200" spc="200" baseline="0">
                <a:solidFill>
                  <a:schemeClr val="bg2"/>
                </a:solidFill>
                <a:effectLst>
                  <a:outerShdw dist="38100" dir="8100000" algn="tr" rotWithShape="0">
                    <a:schemeClr val="accent6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>
                <a:solidFill>
                  <a:schemeClr val="bg1"/>
                </a:solidFill>
                <a:highlight>
                  <a:srgbClr val="93C95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FROMAGE ET PRODUITS LAITIERS</a:t>
            </a:r>
          </a:p>
          <a:p>
            <a:pPr algn="ctr"/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40"/>
              </a:lnSpc>
            </a:pPr>
            <a:r>
              <a:rPr lang="fr-FR" sz="1200" b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Notre territoire historique, en constante innovation pour adapter recettes et formats</a:t>
            </a:r>
          </a:p>
          <a:p>
            <a:pPr algn="ctr"/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21E89D3-391C-FE4D-8CCC-0CB6DBC657BE}"/>
              </a:ext>
            </a:extLst>
          </p:cNvPr>
          <p:cNvSpPr txBox="1">
            <a:spLocks/>
          </p:cNvSpPr>
          <p:nvPr/>
        </p:nvSpPr>
        <p:spPr bwMode="gray">
          <a:xfrm>
            <a:off x="6489193" y="1402525"/>
            <a:ext cx="2460933" cy="18466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50" b="1" kern="1200" spc="200" baseline="0">
                <a:solidFill>
                  <a:schemeClr val="bg2"/>
                </a:solidFill>
                <a:effectLst>
                  <a:outerShdw dist="38100" dir="8100000" algn="tr" rotWithShape="0">
                    <a:schemeClr val="accent6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>
                <a:solidFill>
                  <a:schemeClr val="bg1"/>
                </a:solidFill>
                <a:highlight>
                  <a:srgbClr val="93C95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PRODUITS VÉGÉTAUX </a:t>
            </a:r>
          </a:p>
          <a:p>
            <a:pPr algn="ctr"/>
            <a:endParaRPr lang="fr-FR" sz="1400" dirty="0">
              <a:solidFill>
                <a:schemeClr val="bg1"/>
              </a:solidFill>
              <a:highlight>
                <a:srgbClr val="00553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40"/>
              </a:lnSpc>
            </a:pPr>
            <a:r>
              <a:rPr lang="fr-FR" sz="1200" b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tournant stratégique, essentiel face aux attentes des consommateurs et </a:t>
            </a:r>
            <a:br>
              <a:rPr lang="fr-FR" sz="1200" b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aux défis socio-environnementaux</a:t>
            </a:r>
            <a:endParaRPr lang="fr-FR" sz="1600" b="0" dirty="0">
              <a:solidFill>
                <a:schemeClr val="bg1"/>
              </a:solidFill>
              <a:effectLst/>
              <a:highlight>
                <a:srgbClr val="00553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chemeClr val="bg1"/>
              </a:solidFill>
              <a:highlight>
                <a:srgbClr val="00553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lus 20">
            <a:extLst>
              <a:ext uri="{FF2B5EF4-FFF2-40B4-BE49-F238E27FC236}">
                <a16:creationId xmlns:a16="http://schemas.microsoft.com/office/drawing/2014/main" id="{3C79D637-E41D-084B-826D-041B95A37FCD}"/>
              </a:ext>
            </a:extLst>
          </p:cNvPr>
          <p:cNvSpPr>
            <a:spLocks noChangeAspect="1"/>
          </p:cNvSpPr>
          <p:nvPr/>
        </p:nvSpPr>
        <p:spPr bwMode="auto">
          <a:xfrm>
            <a:off x="2716193" y="2097168"/>
            <a:ext cx="516254" cy="516254"/>
          </a:xfrm>
          <a:prstGeom prst="mathPlus">
            <a:avLst>
              <a:gd name="adj1" fmla="val 14927"/>
            </a:avLst>
          </a:prstGeom>
          <a:solidFill>
            <a:schemeClr val="accent2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1FA21A19-0DE9-DDC8-820A-04F87CB9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14" y="351736"/>
            <a:ext cx="7281686" cy="431936"/>
          </a:xfrm>
        </p:spPr>
        <p:txBody>
          <a:bodyPr anchor="ctr"/>
          <a:lstStyle/>
          <a:p>
            <a:r>
              <a:rPr lang="fr-FR" dirty="0">
                <a:solidFill>
                  <a:schemeClr val="tx2"/>
                </a:solidFill>
                <a:effectLst/>
              </a:rPr>
              <a:t>DES MARQUES ET ACTIVITÉS COMPLÉMENTAIRES</a:t>
            </a:r>
          </a:p>
        </p:txBody>
      </p:sp>
      <p:pic>
        <p:nvPicPr>
          <p:cNvPr id="13" name="Picture 52">
            <a:extLst>
              <a:ext uri="{FF2B5EF4-FFF2-40B4-BE49-F238E27FC236}">
                <a16:creationId xmlns:a16="http://schemas.microsoft.com/office/drawing/2014/main" id="{7A7526AE-1010-01B9-2092-E8524A9D89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96348">
            <a:off x="3786069" y="3464661"/>
            <a:ext cx="490088" cy="751182"/>
          </a:xfrm>
          <a:custGeom>
            <a:avLst/>
            <a:gdLst>
              <a:gd name="connsiteX0" fmla="*/ 349250 w 727075"/>
              <a:gd name="connsiteY0" fmla="*/ 0 h 1114425"/>
              <a:gd name="connsiteX1" fmla="*/ 523875 w 727075"/>
              <a:gd name="connsiteY1" fmla="*/ 6350 h 1114425"/>
              <a:gd name="connsiteX2" fmla="*/ 654050 w 727075"/>
              <a:gd name="connsiteY2" fmla="*/ 38100 h 1114425"/>
              <a:gd name="connsiteX3" fmla="*/ 682625 w 727075"/>
              <a:gd name="connsiteY3" fmla="*/ 76200 h 1114425"/>
              <a:gd name="connsiteX4" fmla="*/ 657225 w 727075"/>
              <a:gd name="connsiteY4" fmla="*/ 114300 h 1114425"/>
              <a:gd name="connsiteX5" fmla="*/ 609600 w 727075"/>
              <a:gd name="connsiteY5" fmla="*/ 136525 h 1114425"/>
              <a:gd name="connsiteX6" fmla="*/ 549275 w 727075"/>
              <a:gd name="connsiteY6" fmla="*/ 130175 h 1114425"/>
              <a:gd name="connsiteX7" fmla="*/ 473075 w 727075"/>
              <a:gd name="connsiteY7" fmla="*/ 98425 h 1114425"/>
              <a:gd name="connsiteX8" fmla="*/ 441325 w 727075"/>
              <a:gd name="connsiteY8" fmla="*/ 101600 h 1114425"/>
              <a:gd name="connsiteX9" fmla="*/ 422275 w 727075"/>
              <a:gd name="connsiteY9" fmla="*/ 127000 h 1114425"/>
              <a:gd name="connsiteX10" fmla="*/ 454025 w 727075"/>
              <a:gd name="connsiteY10" fmla="*/ 158750 h 1114425"/>
              <a:gd name="connsiteX11" fmla="*/ 450850 w 727075"/>
              <a:gd name="connsiteY11" fmla="*/ 187325 h 1114425"/>
              <a:gd name="connsiteX12" fmla="*/ 539750 w 727075"/>
              <a:gd name="connsiteY12" fmla="*/ 184150 h 1114425"/>
              <a:gd name="connsiteX13" fmla="*/ 685800 w 727075"/>
              <a:gd name="connsiteY13" fmla="*/ 190500 h 1114425"/>
              <a:gd name="connsiteX14" fmla="*/ 714375 w 727075"/>
              <a:gd name="connsiteY14" fmla="*/ 209550 h 1114425"/>
              <a:gd name="connsiteX15" fmla="*/ 727075 w 727075"/>
              <a:gd name="connsiteY15" fmla="*/ 247650 h 1114425"/>
              <a:gd name="connsiteX16" fmla="*/ 727075 w 727075"/>
              <a:gd name="connsiteY16" fmla="*/ 412750 h 1114425"/>
              <a:gd name="connsiteX17" fmla="*/ 714375 w 727075"/>
              <a:gd name="connsiteY17" fmla="*/ 682625 h 1114425"/>
              <a:gd name="connsiteX18" fmla="*/ 714375 w 727075"/>
              <a:gd name="connsiteY18" fmla="*/ 904875 h 1114425"/>
              <a:gd name="connsiteX19" fmla="*/ 723900 w 727075"/>
              <a:gd name="connsiteY19" fmla="*/ 1041400 h 1114425"/>
              <a:gd name="connsiteX20" fmla="*/ 701675 w 727075"/>
              <a:gd name="connsiteY20" fmla="*/ 1073150 h 1114425"/>
              <a:gd name="connsiteX21" fmla="*/ 628650 w 727075"/>
              <a:gd name="connsiteY21" fmla="*/ 1098550 h 1114425"/>
              <a:gd name="connsiteX22" fmla="*/ 520700 w 727075"/>
              <a:gd name="connsiteY22" fmla="*/ 1111250 h 1114425"/>
              <a:gd name="connsiteX23" fmla="*/ 184150 w 727075"/>
              <a:gd name="connsiteY23" fmla="*/ 1114425 h 1114425"/>
              <a:gd name="connsiteX24" fmla="*/ 73025 w 727075"/>
              <a:gd name="connsiteY24" fmla="*/ 1085850 h 1114425"/>
              <a:gd name="connsiteX25" fmla="*/ 12700 w 727075"/>
              <a:gd name="connsiteY25" fmla="*/ 1050925 h 1114425"/>
              <a:gd name="connsiteX26" fmla="*/ 9525 w 727075"/>
              <a:gd name="connsiteY26" fmla="*/ 768350 h 1114425"/>
              <a:gd name="connsiteX27" fmla="*/ 6350 w 727075"/>
              <a:gd name="connsiteY27" fmla="*/ 419100 h 1114425"/>
              <a:gd name="connsiteX28" fmla="*/ 0 w 727075"/>
              <a:gd name="connsiteY28" fmla="*/ 234950 h 1114425"/>
              <a:gd name="connsiteX29" fmla="*/ 25400 w 727075"/>
              <a:gd name="connsiteY29" fmla="*/ 193675 h 1114425"/>
              <a:gd name="connsiteX30" fmla="*/ 63500 w 727075"/>
              <a:gd name="connsiteY30" fmla="*/ 187325 h 1114425"/>
              <a:gd name="connsiteX31" fmla="*/ 285750 w 727075"/>
              <a:gd name="connsiteY31" fmla="*/ 177800 h 1114425"/>
              <a:gd name="connsiteX32" fmla="*/ 285750 w 727075"/>
              <a:gd name="connsiteY32" fmla="*/ 149225 h 1114425"/>
              <a:gd name="connsiteX33" fmla="*/ 307975 w 727075"/>
              <a:gd name="connsiteY33" fmla="*/ 127000 h 1114425"/>
              <a:gd name="connsiteX34" fmla="*/ 288925 w 727075"/>
              <a:gd name="connsiteY34" fmla="*/ 92075 h 1114425"/>
              <a:gd name="connsiteX35" fmla="*/ 269875 w 727075"/>
              <a:gd name="connsiteY35" fmla="*/ 88900 h 1114425"/>
              <a:gd name="connsiteX36" fmla="*/ 206375 w 727075"/>
              <a:gd name="connsiteY36" fmla="*/ 114300 h 1114425"/>
              <a:gd name="connsiteX37" fmla="*/ 149225 w 727075"/>
              <a:gd name="connsiteY37" fmla="*/ 130175 h 1114425"/>
              <a:gd name="connsiteX38" fmla="*/ 79375 w 727075"/>
              <a:gd name="connsiteY38" fmla="*/ 114300 h 1114425"/>
              <a:gd name="connsiteX39" fmla="*/ 50800 w 727075"/>
              <a:gd name="connsiteY39" fmla="*/ 82550 h 1114425"/>
              <a:gd name="connsiteX40" fmla="*/ 57150 w 727075"/>
              <a:gd name="connsiteY40" fmla="*/ 50800 h 1114425"/>
              <a:gd name="connsiteX41" fmla="*/ 104775 w 727075"/>
              <a:gd name="connsiteY41" fmla="*/ 22225 h 1114425"/>
              <a:gd name="connsiteX42" fmla="*/ 187325 w 727075"/>
              <a:gd name="connsiteY42" fmla="*/ 317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27075" h="1114425">
                <a:moveTo>
                  <a:pt x="349250" y="0"/>
                </a:moveTo>
                <a:lnTo>
                  <a:pt x="523875" y="6350"/>
                </a:lnTo>
                <a:lnTo>
                  <a:pt x="654050" y="38100"/>
                </a:lnTo>
                <a:lnTo>
                  <a:pt x="682625" y="76200"/>
                </a:lnTo>
                <a:lnTo>
                  <a:pt x="657225" y="114300"/>
                </a:lnTo>
                <a:lnTo>
                  <a:pt x="609600" y="136525"/>
                </a:lnTo>
                <a:lnTo>
                  <a:pt x="549275" y="130175"/>
                </a:lnTo>
                <a:lnTo>
                  <a:pt x="473075" y="98425"/>
                </a:lnTo>
                <a:lnTo>
                  <a:pt x="441325" y="101600"/>
                </a:lnTo>
                <a:lnTo>
                  <a:pt x="422275" y="127000"/>
                </a:lnTo>
                <a:lnTo>
                  <a:pt x="454025" y="158750"/>
                </a:lnTo>
                <a:lnTo>
                  <a:pt x="450850" y="187325"/>
                </a:lnTo>
                <a:lnTo>
                  <a:pt x="539750" y="184150"/>
                </a:lnTo>
                <a:lnTo>
                  <a:pt x="685800" y="190500"/>
                </a:lnTo>
                <a:lnTo>
                  <a:pt x="714375" y="209550"/>
                </a:lnTo>
                <a:lnTo>
                  <a:pt x="727075" y="247650"/>
                </a:lnTo>
                <a:lnTo>
                  <a:pt x="727075" y="412750"/>
                </a:lnTo>
                <a:lnTo>
                  <a:pt x="714375" y="682625"/>
                </a:lnTo>
                <a:lnTo>
                  <a:pt x="714375" y="904875"/>
                </a:lnTo>
                <a:lnTo>
                  <a:pt x="723900" y="1041400"/>
                </a:lnTo>
                <a:lnTo>
                  <a:pt x="701675" y="1073150"/>
                </a:lnTo>
                <a:lnTo>
                  <a:pt x="628650" y="1098550"/>
                </a:lnTo>
                <a:lnTo>
                  <a:pt x="520700" y="1111250"/>
                </a:lnTo>
                <a:lnTo>
                  <a:pt x="184150" y="1114425"/>
                </a:lnTo>
                <a:lnTo>
                  <a:pt x="73025" y="1085850"/>
                </a:lnTo>
                <a:lnTo>
                  <a:pt x="12700" y="1050925"/>
                </a:lnTo>
                <a:cubicBezTo>
                  <a:pt x="11642" y="956733"/>
                  <a:pt x="10583" y="862542"/>
                  <a:pt x="9525" y="768350"/>
                </a:cubicBezTo>
                <a:cubicBezTo>
                  <a:pt x="8467" y="651933"/>
                  <a:pt x="7408" y="535517"/>
                  <a:pt x="6350" y="419100"/>
                </a:cubicBezTo>
                <a:lnTo>
                  <a:pt x="0" y="234950"/>
                </a:lnTo>
                <a:lnTo>
                  <a:pt x="25400" y="193675"/>
                </a:lnTo>
                <a:lnTo>
                  <a:pt x="63500" y="187325"/>
                </a:lnTo>
                <a:lnTo>
                  <a:pt x="285750" y="177800"/>
                </a:lnTo>
                <a:lnTo>
                  <a:pt x="285750" y="149225"/>
                </a:lnTo>
                <a:lnTo>
                  <a:pt x="307975" y="127000"/>
                </a:lnTo>
                <a:lnTo>
                  <a:pt x="288925" y="92075"/>
                </a:lnTo>
                <a:lnTo>
                  <a:pt x="269875" y="88900"/>
                </a:lnTo>
                <a:lnTo>
                  <a:pt x="206375" y="114300"/>
                </a:lnTo>
                <a:lnTo>
                  <a:pt x="149225" y="130175"/>
                </a:lnTo>
                <a:lnTo>
                  <a:pt x="79375" y="114300"/>
                </a:lnTo>
                <a:lnTo>
                  <a:pt x="50800" y="82550"/>
                </a:lnTo>
                <a:lnTo>
                  <a:pt x="57150" y="50800"/>
                </a:lnTo>
                <a:lnTo>
                  <a:pt x="104775" y="22225"/>
                </a:lnTo>
                <a:lnTo>
                  <a:pt x="187325" y="317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54">
            <a:extLst>
              <a:ext uri="{FF2B5EF4-FFF2-40B4-BE49-F238E27FC236}">
                <a16:creationId xmlns:a16="http://schemas.microsoft.com/office/drawing/2014/main" id="{13083E21-CE1F-3FFB-FAB9-E229E0614C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314" y="3187571"/>
            <a:ext cx="799057" cy="799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6" name="Image 15" descr="Une image contenant blanc&#10;&#10;Description générée automatiquement">
            <a:extLst>
              <a:ext uri="{FF2B5EF4-FFF2-40B4-BE49-F238E27FC236}">
                <a16:creationId xmlns:a16="http://schemas.microsoft.com/office/drawing/2014/main" id="{C1C8A7AB-1805-AB4C-2336-5FA7820DF4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26">
            <a:off x="264850" y="3123074"/>
            <a:ext cx="1102530" cy="1043360"/>
          </a:xfrm>
          <a:prstGeom prst="rect">
            <a:avLst/>
          </a:prstGeom>
        </p:spPr>
      </p:pic>
      <p:pic>
        <p:nvPicPr>
          <p:cNvPr id="1026" name="Picture 2" descr="KIRI Kiri crème portion x8 -160g pas cher à prix Auchan">
            <a:extLst>
              <a:ext uri="{FF2B5EF4-FFF2-40B4-BE49-F238E27FC236}">
                <a16:creationId xmlns:a16="http://schemas.microsoft.com/office/drawing/2014/main" id="{574021E8-1558-3314-6E3D-7C359D672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/>
          <a:stretch/>
        </p:blipFill>
        <p:spPr bwMode="auto">
          <a:xfrm>
            <a:off x="555272" y="4130789"/>
            <a:ext cx="799683" cy="49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mage à tartiner Ail et fines herbes BOURSIN : la boite de 250 g à Prix  Carrefour">
            <a:extLst>
              <a:ext uri="{FF2B5EF4-FFF2-40B4-BE49-F238E27FC236}">
                <a16:creationId xmlns:a16="http://schemas.microsoft.com/office/drawing/2014/main" id="{F3041B69-A620-7441-7041-EA5DD1B51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84" y="4041107"/>
            <a:ext cx="585940" cy="5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9605ED-C4F8-BCFA-7E14-F7DE492A73A0}"/>
              </a:ext>
            </a:extLst>
          </p:cNvPr>
          <p:cNvSpPr txBox="1">
            <a:spLocks/>
          </p:cNvSpPr>
          <p:nvPr/>
        </p:nvSpPr>
        <p:spPr bwMode="gray">
          <a:xfrm>
            <a:off x="3341533" y="1402525"/>
            <a:ext cx="2460933" cy="160043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50" b="1" kern="1200" spc="200" baseline="0">
                <a:solidFill>
                  <a:schemeClr val="bg2"/>
                </a:solidFill>
                <a:effectLst>
                  <a:outerShdw dist="38100" dir="8100000" algn="tr" rotWithShape="0">
                    <a:schemeClr val="accent6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>
                <a:solidFill>
                  <a:schemeClr val="bg1"/>
                </a:solidFill>
                <a:highlight>
                  <a:srgbClr val="93C95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PRODUITS FRUITIERS</a:t>
            </a:r>
          </a:p>
          <a:p>
            <a:pPr algn="ctr"/>
            <a:endParaRPr lang="fr-FR" sz="1400" dirty="0">
              <a:solidFill>
                <a:schemeClr val="bg1"/>
              </a:solidFill>
              <a:effectLst/>
              <a:highlight>
                <a:srgbClr val="93C95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40"/>
              </a:lnSpc>
            </a:pPr>
            <a:r>
              <a:rPr lang="fr-FR" sz="1200" b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diversification majeure, permise notamment par l’acquisition de MOM, </a:t>
            </a:r>
            <a:br>
              <a:rPr lang="fr-FR" sz="1200" b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0" dirty="0">
                <a:solidFill>
                  <a:srgbClr val="0055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accélérer sur le snacking sain</a:t>
            </a:r>
            <a:endParaRPr lang="fr-FR" sz="1600" b="0" dirty="0">
              <a:solidFill>
                <a:schemeClr val="bg1"/>
              </a:solidFill>
              <a:highlight>
                <a:srgbClr val="00553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om Pote Compote de pomme fraise sans sucre ajouté POM'POTE - friandiz.com">
            <a:extLst>
              <a:ext uri="{FF2B5EF4-FFF2-40B4-BE49-F238E27FC236}">
                <a16:creationId xmlns:a16="http://schemas.microsoft.com/office/drawing/2014/main" id="{7EF5E783-1C50-7EFD-C4E6-922102C2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71" y="3357040"/>
            <a:ext cx="817562" cy="93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URISHH Râpé végétal classique 200g pas cher à prix Auchan">
            <a:extLst>
              <a:ext uri="{FF2B5EF4-FFF2-40B4-BE49-F238E27FC236}">
                <a16:creationId xmlns:a16="http://schemas.microsoft.com/office/drawing/2014/main" id="{54F7AC59-40EC-1BAE-0576-81DA2D1F3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67" y="2845215"/>
            <a:ext cx="712800" cy="10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>
            <a:extLst>
              <a:ext uri="{FF2B5EF4-FFF2-40B4-BE49-F238E27FC236}">
                <a16:creationId xmlns:a16="http://schemas.microsoft.com/office/drawing/2014/main" id="{9162CB12-BB90-D2AA-CB05-06DAB1D99769}"/>
              </a:ext>
            </a:extLst>
          </p:cNvPr>
          <p:cNvSpPr>
            <a:spLocks noChangeAspect="1"/>
          </p:cNvSpPr>
          <p:nvPr/>
        </p:nvSpPr>
        <p:spPr bwMode="auto">
          <a:xfrm>
            <a:off x="5917624" y="2097168"/>
            <a:ext cx="516254" cy="516254"/>
          </a:xfrm>
          <a:prstGeom prst="mathPlus">
            <a:avLst>
              <a:gd name="adj1" fmla="val 14927"/>
            </a:avLst>
          </a:prstGeom>
          <a:solidFill>
            <a:schemeClr val="accent2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CFBA4A-BA43-7DE6-3BC2-9B2DDDA39D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71" y="3884075"/>
            <a:ext cx="686004" cy="592789"/>
          </a:xfrm>
          <a:prstGeom prst="rect">
            <a:avLst/>
          </a:prstGeom>
        </p:spPr>
      </p:pic>
      <p:pic>
        <p:nvPicPr>
          <p:cNvPr id="22" name="Image 21" descr="Une image contenant texte, ballon, aéronef&#10;&#10;Description générée automatiquement">
            <a:extLst>
              <a:ext uri="{FF2B5EF4-FFF2-40B4-BE49-F238E27FC236}">
                <a16:creationId xmlns:a16="http://schemas.microsoft.com/office/drawing/2014/main" id="{4C9C6FAB-3E48-29EF-F0A8-5F5CC0167D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59" y="3896678"/>
            <a:ext cx="612014" cy="6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9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95">
            <a:extLst>
              <a:ext uri="{FF2B5EF4-FFF2-40B4-BE49-F238E27FC236}">
                <a16:creationId xmlns:a16="http://schemas.microsoft.com/office/drawing/2014/main" id="{00DA937D-0FE1-8849-806E-DF649BE3D730}"/>
              </a:ext>
            </a:extLst>
          </p:cNvPr>
          <p:cNvSpPr txBox="1"/>
          <p:nvPr/>
        </p:nvSpPr>
        <p:spPr>
          <a:xfrm>
            <a:off x="5362671" y="2344812"/>
            <a:ext cx="22962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u="none" strike="noStrike" kern="0" cap="none" spc="200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kumimoji="0" lang="fr-FR" i="1" u="none" strike="noStrike" kern="0" cap="none" spc="200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kern="0" spc="75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de production </a:t>
            </a:r>
          </a:p>
          <a:p>
            <a:pPr marL="0" marR="0" lvl="0" indent="0" algn="r" defTabSz="685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600" kern="0" spc="200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kumimoji="0" lang="fr-FR" b="0" i="0" u="none" strike="noStrike" kern="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filiales</a:t>
            </a:r>
          </a:p>
        </p:txBody>
      </p:sp>
      <p:sp>
        <p:nvSpPr>
          <p:cNvPr id="42" name="ZoneTexte 95">
            <a:extLst>
              <a:ext uri="{FF2B5EF4-FFF2-40B4-BE49-F238E27FC236}">
                <a16:creationId xmlns:a16="http://schemas.microsoft.com/office/drawing/2014/main" id="{E6B356B6-916C-0845-985A-0DAA540AFDEC}"/>
              </a:ext>
            </a:extLst>
          </p:cNvPr>
          <p:cNvSpPr txBox="1"/>
          <p:nvPr/>
        </p:nvSpPr>
        <p:spPr>
          <a:xfrm>
            <a:off x="1616232" y="2420871"/>
            <a:ext cx="186527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u="none" strike="noStrike" kern="0" cap="none" spc="200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12 000 </a:t>
            </a:r>
          </a:p>
          <a:p>
            <a:pPr marL="0" marR="0" lvl="0" indent="0" algn="l" defTabSz="685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kern="0" spc="75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Collaborateurs</a:t>
            </a:r>
            <a:endParaRPr lang="fr-FR" b="0" i="0" u="none" strike="noStrike" kern="0" cap="none" spc="75" normalizeH="0" baseline="0" noProof="0" dirty="0">
              <a:ln>
                <a:noFill/>
              </a:ln>
              <a:solidFill>
                <a:srgbClr val="00553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95">
            <a:extLst>
              <a:ext uri="{FF2B5EF4-FFF2-40B4-BE49-F238E27FC236}">
                <a16:creationId xmlns:a16="http://schemas.microsoft.com/office/drawing/2014/main" id="{D0E075DE-6186-264F-B8B3-3E7BA34C7BA7}"/>
              </a:ext>
            </a:extLst>
          </p:cNvPr>
          <p:cNvSpPr txBox="1"/>
          <p:nvPr/>
        </p:nvSpPr>
        <p:spPr>
          <a:xfrm>
            <a:off x="1616231" y="1503650"/>
            <a:ext cx="18652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spc="200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pays </a:t>
            </a:r>
            <a:br>
              <a:rPr kumimoji="0" lang="fr-FR" b="0" i="0" u="none" strike="noStrike" kern="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fr-FR" b="0" i="0" u="none" strike="noStrike" kern="0" cap="none" spc="75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commercialisation</a:t>
            </a:r>
          </a:p>
        </p:txBody>
      </p:sp>
      <p:sp>
        <p:nvSpPr>
          <p:cNvPr id="44" name="ZoneTexte 95">
            <a:extLst>
              <a:ext uri="{FF2B5EF4-FFF2-40B4-BE49-F238E27FC236}">
                <a16:creationId xmlns:a16="http://schemas.microsoft.com/office/drawing/2014/main" id="{D13CFA20-F8E9-2747-9300-6DF49DDCCBE1}"/>
              </a:ext>
            </a:extLst>
          </p:cNvPr>
          <p:cNvSpPr txBox="1"/>
          <p:nvPr/>
        </p:nvSpPr>
        <p:spPr>
          <a:xfrm>
            <a:off x="1616231" y="3329136"/>
            <a:ext cx="219523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 defTabSz="685577">
              <a:lnSpc>
                <a:spcPct val="100000"/>
              </a:lnSpc>
              <a:defRPr/>
            </a:pPr>
            <a:r>
              <a:rPr kumimoji="0" lang="fr-FR" sz="1600" u="none" strike="noStrike" kern="0" cap="none" spc="200" normalizeH="0" baseline="0" noProof="0" dirty="0">
                <a:ln>
                  <a:noFill/>
                </a:ln>
                <a:solidFill>
                  <a:srgbClr val="0055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&gt;3,5 Md€</a:t>
            </a:r>
            <a:br>
              <a:rPr lang="fr-FR" b="0" kern="0" spc="200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0" kern="0" spc="75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chiffre d’affaires </a:t>
            </a:r>
            <a:endParaRPr lang="fr-FR" dirty="0">
              <a:solidFill>
                <a:srgbClr val="0055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5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kern="0" spc="75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2022</a:t>
            </a:r>
            <a:endParaRPr lang="fr-FR" dirty="0">
              <a:solidFill>
                <a:srgbClr val="0055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ZoneTexte 95">
            <a:extLst>
              <a:ext uri="{FF2B5EF4-FFF2-40B4-BE49-F238E27FC236}">
                <a16:creationId xmlns:a16="http://schemas.microsoft.com/office/drawing/2014/main" id="{D6815BFE-2E92-1741-BB3E-B1D94A3B093E}"/>
              </a:ext>
            </a:extLst>
          </p:cNvPr>
          <p:cNvSpPr txBox="1"/>
          <p:nvPr/>
        </p:nvSpPr>
        <p:spPr>
          <a:xfrm>
            <a:off x="5269983" y="1480976"/>
            <a:ext cx="22962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r" defTabSz="685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spc="200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+30 marques</a:t>
            </a:r>
          </a:p>
          <a:p>
            <a:pPr marL="0" marR="0" lvl="0" indent="0" algn="r" defTabSz="6855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kern="0" spc="75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6 internationales</a:t>
            </a:r>
          </a:p>
        </p:txBody>
      </p:sp>
      <p:sp>
        <p:nvSpPr>
          <p:cNvPr id="18" name="ZoneTexte 95">
            <a:extLst>
              <a:ext uri="{FF2B5EF4-FFF2-40B4-BE49-F238E27FC236}">
                <a16:creationId xmlns:a16="http://schemas.microsoft.com/office/drawing/2014/main" id="{1FDC74C5-BA86-734E-BDE8-0021557196D0}"/>
              </a:ext>
            </a:extLst>
          </p:cNvPr>
          <p:cNvSpPr txBox="1"/>
          <p:nvPr/>
        </p:nvSpPr>
        <p:spPr>
          <a:xfrm>
            <a:off x="5372587" y="3144679"/>
            <a:ext cx="229627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lnSpc>
                <a:spcPct val="85000"/>
              </a:lnSpc>
              <a:defRPr sz="1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defTabSz="685577">
              <a:lnSpc>
                <a:spcPct val="100000"/>
              </a:lnSpc>
              <a:defRPr/>
            </a:pPr>
            <a:r>
              <a:rPr lang="fr-FR" sz="1600" kern="0" spc="200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territoires complémentaires</a:t>
            </a:r>
            <a:endParaRPr lang="fr-FR" kern="0" spc="75" dirty="0">
              <a:solidFill>
                <a:srgbClr val="0055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85577">
              <a:lnSpc>
                <a:spcPct val="100000"/>
              </a:lnSpc>
              <a:defRPr/>
            </a:pPr>
            <a:r>
              <a:rPr lang="fr-FR" b="0" kern="0" spc="75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laitier, végétal et fruitier </a:t>
            </a:r>
            <a:br>
              <a:rPr lang="fr-FR" b="0" kern="0" spc="75" dirty="0">
                <a:solidFill>
                  <a:srgbClr val="0055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0" kern="0" spc="75" dirty="0">
              <a:solidFill>
                <a:srgbClr val="0055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EF5B7697-E481-DB30-8D50-902E4637B9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>
          <a:xfrm>
            <a:off x="7566254" y="1453925"/>
            <a:ext cx="761308" cy="5267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048E9F-4807-9753-1C44-94710B22E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15" y="2420870"/>
            <a:ext cx="614216" cy="5232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5F2364-3A34-D2B5-B419-E1C6E7FE9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26" y="1480976"/>
            <a:ext cx="519505" cy="5027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6BE4324-A1E0-3574-FD7A-D68547194A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008"/>
          <a:stretch/>
        </p:blipFill>
        <p:spPr>
          <a:xfrm>
            <a:off x="7668858" y="2306281"/>
            <a:ext cx="554932" cy="49178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B053FB8-F21E-5A10-59EE-6A214EC67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842" y="3338259"/>
            <a:ext cx="545948" cy="5669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900A1D-D641-43EA-67A3-12AD11B34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01" y="3399606"/>
            <a:ext cx="548954" cy="523222"/>
          </a:xfrm>
          <a:prstGeom prst="rect">
            <a:avLst/>
          </a:prstGeom>
        </p:spPr>
      </p:pic>
      <p:sp>
        <p:nvSpPr>
          <p:cNvPr id="30" name="Titre 3">
            <a:extLst>
              <a:ext uri="{FF2B5EF4-FFF2-40B4-BE49-F238E27FC236}">
                <a16:creationId xmlns:a16="http://schemas.microsoft.com/office/drawing/2014/main" id="{5B148F3F-A681-A194-D461-AE87E452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14" y="351736"/>
            <a:ext cx="7281686" cy="431936"/>
          </a:xfrm>
        </p:spPr>
        <p:txBody>
          <a:bodyPr anchor="ctr"/>
          <a:lstStyle/>
          <a:p>
            <a:r>
              <a:rPr lang="fr-FR" dirty="0">
                <a:solidFill>
                  <a:schemeClr val="tx2"/>
                </a:solidFill>
                <a:effectLst/>
              </a:rPr>
              <a:t>LE GROUPE BEL AUJOURD’HUI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C550792-3D2A-232E-F259-CFF1201598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272" y="1736140"/>
            <a:ext cx="1811456" cy="18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613F00-5609-EB56-B9C8-20ABC31AD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533" y="3602801"/>
            <a:ext cx="866803" cy="5871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694C84B-6C6A-4AE9-8E46-E850D4A4C33C}"/>
              </a:ext>
            </a:extLst>
          </p:cNvPr>
          <p:cNvSpPr txBox="1"/>
          <p:nvPr/>
        </p:nvSpPr>
        <p:spPr>
          <a:xfrm>
            <a:off x="1151847" y="1540698"/>
            <a:ext cx="684030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 spc="200" dirty="0">
                <a:solidFill>
                  <a:srgbClr val="00553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mission du groupe Bel : </a:t>
            </a:r>
          </a:p>
          <a:p>
            <a:pPr algn="ctr"/>
            <a:r>
              <a:rPr lang="fr-FR" sz="3200" b="1" spc="200" dirty="0">
                <a:solidFill>
                  <a:srgbClr val="00553D"/>
                </a:solidFill>
                <a:highlight>
                  <a:srgbClr val="93C95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offrir une alimentation </a:t>
            </a:r>
          </a:p>
          <a:p>
            <a:pPr algn="ctr"/>
            <a:r>
              <a:rPr lang="fr-FR" sz="3200" b="1" spc="200" dirty="0">
                <a:solidFill>
                  <a:srgbClr val="00553D"/>
                </a:solidFill>
                <a:highlight>
                  <a:srgbClr val="93C95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plus saine et responsable pour tous </a:t>
            </a:r>
            <a:r>
              <a:rPr lang="fr-FR" sz="3200" b="1" spc="200" dirty="0">
                <a:solidFill>
                  <a:srgbClr val="00553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015E21-B998-5415-4145-47F38277E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67" y="1101178"/>
            <a:ext cx="914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1F6B59C0-6426-C14B-8897-32D30599AB96}"/>
              </a:ext>
            </a:extLst>
          </p:cNvPr>
          <p:cNvSpPr txBox="1">
            <a:spLocks/>
          </p:cNvSpPr>
          <p:nvPr/>
        </p:nvSpPr>
        <p:spPr bwMode="gray">
          <a:xfrm>
            <a:off x="1404000" y="4567500"/>
            <a:ext cx="7740000" cy="57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82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  <a:defRPr sz="82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900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49263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◦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238" indent="-889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 typeface="Arial" pitchFamily="34" charset="0"/>
              <a:buChar char="-"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17E6AF7-20D8-C841-ABD6-934D07297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27" name="Titre 6">
            <a:extLst>
              <a:ext uri="{FF2B5EF4-FFF2-40B4-BE49-F238E27FC236}">
                <a16:creationId xmlns:a16="http://schemas.microsoft.com/office/drawing/2014/main" id="{4251D7B3-CCDB-0B48-892E-6880B07E24D3}"/>
              </a:ext>
            </a:extLst>
          </p:cNvPr>
          <p:cNvSpPr txBox="1">
            <a:spLocks/>
          </p:cNvSpPr>
          <p:nvPr/>
        </p:nvSpPr>
        <p:spPr bwMode="gray">
          <a:xfrm>
            <a:off x="818357" y="1974884"/>
            <a:ext cx="2823624" cy="6545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5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200" dirty="0">
                <a:solidFill>
                  <a:schemeClr val="bg1"/>
                </a:solidFill>
                <a:highlight>
                  <a:srgbClr val="00553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37C38C-E72E-B940-B807-5E77F0384A95}"/>
              </a:ext>
            </a:extLst>
          </p:cNvPr>
          <p:cNvSpPr/>
          <p:nvPr/>
        </p:nvSpPr>
        <p:spPr>
          <a:xfrm>
            <a:off x="818357" y="2974715"/>
            <a:ext cx="2395897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80" normalizeH="0" baseline="0" noProof="0" dirty="0">
                <a:ln>
                  <a:noFill/>
                </a:ln>
                <a:solidFill>
                  <a:srgbClr val="8ACC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Vision de long terme </a:t>
            </a:r>
            <a:br>
              <a:rPr kumimoji="0" lang="fr-FR" sz="1400" b="1" i="0" u="none" strike="noStrike" kern="1200" cap="none" spc="80" normalizeH="0" baseline="0" noProof="0" dirty="0">
                <a:ln>
                  <a:noFill/>
                </a:ln>
                <a:solidFill>
                  <a:srgbClr val="8ACC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fr-FR" sz="1400" spc="80" dirty="0">
                <a:solidFill>
                  <a:srgbClr val="005640"/>
                </a:solidFill>
                <a:latin typeface="Arial"/>
              </a:rPr>
              <a:t>Un </a:t>
            </a:r>
            <a:r>
              <a:rPr kumimoji="0" lang="fr-FR" sz="1400" b="0" i="0" u="none" strike="noStrike" kern="1200" cap="none" spc="80" normalizeH="0" baseline="0" noProof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positif sur la planète et pour toutes les générations</a:t>
            </a:r>
            <a:endParaRPr kumimoji="0" lang="en-GB" sz="1400" b="0" i="0" u="none" strike="noStrike" kern="1200" cap="none" spc="80" normalizeH="0" baseline="0" noProof="0" dirty="0">
              <a:ln>
                <a:noFill/>
              </a:ln>
              <a:solidFill>
                <a:srgbClr val="0056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F126F853-BCB3-654C-8E58-BC720A70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25" y="1647107"/>
            <a:ext cx="1258470" cy="1282846"/>
          </a:xfrm>
          <a:prstGeom prst="rect">
            <a:avLst/>
          </a:prstGeom>
        </p:spPr>
      </p:pic>
      <p:sp>
        <p:nvSpPr>
          <p:cNvPr id="39" name="Flèche : courbe vers le bas 5">
            <a:extLst>
              <a:ext uri="{FF2B5EF4-FFF2-40B4-BE49-F238E27FC236}">
                <a16:creationId xmlns:a16="http://schemas.microsoft.com/office/drawing/2014/main" id="{FB07EDBC-11CE-344F-8BA5-AA8F5AD869ED}"/>
              </a:ext>
            </a:extLst>
          </p:cNvPr>
          <p:cNvSpPr/>
          <p:nvPr/>
        </p:nvSpPr>
        <p:spPr bwMode="auto">
          <a:xfrm>
            <a:off x="3322245" y="1049610"/>
            <a:ext cx="2547424" cy="830136"/>
          </a:xfrm>
          <a:prstGeom prst="curvedDownArrow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Flèche : courbe vers le bas 27">
            <a:extLst>
              <a:ext uri="{FF2B5EF4-FFF2-40B4-BE49-F238E27FC236}">
                <a16:creationId xmlns:a16="http://schemas.microsoft.com/office/drawing/2014/main" id="{864E1142-EA80-4E46-91A6-9935AD1479F7}"/>
              </a:ext>
            </a:extLst>
          </p:cNvPr>
          <p:cNvSpPr/>
          <p:nvPr/>
        </p:nvSpPr>
        <p:spPr bwMode="auto">
          <a:xfrm rot="10800000">
            <a:off x="3275318" y="2708016"/>
            <a:ext cx="2547423" cy="830135"/>
          </a:xfrm>
          <a:prstGeom prst="curvedDownArrow">
            <a:avLst/>
          </a:pr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itre 3">
            <a:extLst>
              <a:ext uri="{FF2B5EF4-FFF2-40B4-BE49-F238E27FC236}">
                <a16:creationId xmlns:a16="http://schemas.microsoft.com/office/drawing/2014/main" id="{B2DC0D63-E6E4-AD49-E384-C341DD25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14" y="351736"/>
            <a:ext cx="7281686" cy="431936"/>
          </a:xfrm>
        </p:spPr>
        <p:txBody>
          <a:bodyPr anchor="ctr"/>
          <a:lstStyle/>
          <a:p>
            <a:r>
              <a:rPr lang="fr-FR" dirty="0">
                <a:solidFill>
                  <a:schemeClr val="tx2"/>
                </a:solidFill>
                <a:effectLst/>
              </a:rPr>
              <a:t>NOTRE MODÈLE DE CROISSANCE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B2BBBF-D534-C1EA-F4FA-2A7C9CD430CE}"/>
              </a:ext>
            </a:extLst>
          </p:cNvPr>
          <p:cNvSpPr/>
          <p:nvPr/>
        </p:nvSpPr>
        <p:spPr>
          <a:xfrm>
            <a:off x="5822741" y="3009562"/>
            <a:ext cx="2395897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80" normalizeH="0" baseline="0" noProof="0" dirty="0">
                <a:ln>
                  <a:noFill/>
                </a:ln>
                <a:solidFill>
                  <a:srgbClr val="8ACC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Création de croissance</a:t>
            </a:r>
            <a:br>
              <a:rPr kumimoji="0" lang="fr-FR" sz="1400" b="1" i="0" u="none" strike="noStrike" kern="1200" cap="none" spc="80" normalizeH="0" baseline="0" noProof="0" dirty="0">
                <a:ln>
                  <a:noFill/>
                </a:ln>
                <a:solidFill>
                  <a:srgbClr val="8ACC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0" i="0" u="none" strike="noStrike" kern="1200" cap="none" spc="80" normalizeH="0" baseline="0" noProof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leviers de croissance durable qui mobilisent toute </a:t>
            </a:r>
            <a:r>
              <a:rPr lang="fr-FR" sz="1400" spc="80" dirty="0">
                <a:solidFill>
                  <a:srgbClr val="005640"/>
                </a:solidFill>
                <a:latin typeface="Arial"/>
              </a:rPr>
              <a:t>la</a:t>
            </a:r>
            <a:r>
              <a:rPr kumimoji="0" lang="fr-FR" sz="1400" b="0" i="0" u="none" strike="noStrike" kern="1200" cap="none" spc="80" normalizeH="0" baseline="0" noProof="0" dirty="0">
                <a:ln>
                  <a:noFill/>
                </a:ln>
                <a:solidFill>
                  <a:srgbClr val="0056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chaîne de valeur</a:t>
            </a:r>
            <a:endParaRPr kumimoji="0" lang="en-GB" sz="1400" b="0" i="0" u="none" strike="noStrike" kern="1200" cap="none" spc="80" normalizeH="0" baseline="0" noProof="0" dirty="0">
              <a:ln>
                <a:noFill/>
              </a:ln>
              <a:solidFill>
                <a:srgbClr val="0056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re 6">
            <a:extLst>
              <a:ext uri="{FF2B5EF4-FFF2-40B4-BE49-F238E27FC236}">
                <a16:creationId xmlns:a16="http://schemas.microsoft.com/office/drawing/2014/main" id="{307063DA-1AB2-2416-4319-0F051B152EE5}"/>
              </a:ext>
            </a:extLst>
          </p:cNvPr>
          <p:cNvSpPr txBox="1">
            <a:spLocks/>
          </p:cNvSpPr>
          <p:nvPr/>
        </p:nvSpPr>
        <p:spPr bwMode="gray">
          <a:xfrm>
            <a:off x="5547119" y="1966586"/>
            <a:ext cx="2269800" cy="6545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5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200" dirty="0">
                <a:solidFill>
                  <a:schemeClr val="bg1"/>
                </a:solidFill>
                <a:highlight>
                  <a:srgbClr val="00553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RENTABLE</a:t>
            </a:r>
          </a:p>
        </p:txBody>
      </p:sp>
    </p:spTree>
    <p:extLst>
      <p:ext uri="{BB962C8B-B14F-4D97-AF65-F5344CB8AC3E}">
        <p14:creationId xmlns:p14="http://schemas.microsoft.com/office/powerpoint/2010/main" val="419401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25F3DF4-F8D1-7E45-B4D4-8EE073FDB4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326" y="4319191"/>
            <a:ext cx="712800" cy="7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42D28E-1AD6-434A-86D5-FD7913EACFB1}"/>
              </a:ext>
            </a:extLst>
          </p:cNvPr>
          <p:cNvSpPr/>
          <p:nvPr/>
        </p:nvSpPr>
        <p:spPr bwMode="auto">
          <a:xfrm>
            <a:off x="737543" y="1681686"/>
            <a:ext cx="7668914" cy="1780127"/>
          </a:xfrm>
          <a:prstGeom prst="rect">
            <a:avLst/>
          </a:prstGeom>
          <a:solidFill>
            <a:srgbClr val="0055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Groupe</a:t>
            </a:r>
          </a:p>
          <a:p>
            <a:pPr algn="r"/>
            <a:r>
              <a:rPr lang="fr-FR" sz="3600" b="1" dirty="0">
                <a:solidFill>
                  <a:srgbClr val="93C9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familial et international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BFB41CD-4F60-0B4B-803D-74766ABE6A2E}"/>
              </a:ext>
            </a:extLst>
          </p:cNvPr>
          <p:cNvSpPr txBox="1">
            <a:spLocks/>
          </p:cNvSpPr>
          <p:nvPr/>
        </p:nvSpPr>
        <p:spPr bwMode="gray">
          <a:xfrm>
            <a:off x="1256522" y="1831133"/>
            <a:ext cx="2003990" cy="178012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sz="75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FontTx/>
              <a:buNone/>
              <a:defRPr sz="82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Tx/>
              <a:buNone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Tx/>
              <a:buNone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buSzPct val="100000"/>
              <a:buFontTx/>
              <a:buNone/>
              <a:defRPr sz="82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900" i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2553774"/>
      </p:ext>
    </p:extLst>
  </p:cSld>
  <p:clrMapOvr>
    <a:masterClrMapping/>
  </p:clrMapOvr>
</p:sld>
</file>

<file path=ppt/theme/theme1.xml><?xml version="1.0" encoding="utf-8"?>
<a:theme xmlns:a="http://schemas.openxmlformats.org/drawingml/2006/main" name="BEL">
  <a:themeElements>
    <a:clrScheme name="BEL PPT">
      <a:dk1>
        <a:sysClr val="windowText" lastClr="000000"/>
      </a:dk1>
      <a:lt1>
        <a:sysClr val="window" lastClr="FFFFFF"/>
      </a:lt1>
      <a:dk2>
        <a:srgbClr val="005640"/>
      </a:dk2>
      <a:lt2>
        <a:srgbClr val="91D754"/>
      </a:lt2>
      <a:accent1>
        <a:srgbClr val="005640"/>
      </a:accent1>
      <a:accent2>
        <a:srgbClr val="91D754"/>
      </a:accent2>
      <a:accent3>
        <a:srgbClr val="E33E36"/>
      </a:accent3>
      <a:accent4>
        <a:srgbClr val="00A7CC"/>
      </a:accent4>
      <a:accent5>
        <a:srgbClr val="FBDE4A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1_BEL">
  <a:themeElements>
    <a:clrScheme name="BEL PPT">
      <a:dk1>
        <a:sysClr val="windowText" lastClr="000000"/>
      </a:dk1>
      <a:lt1>
        <a:sysClr val="window" lastClr="FFFFFF"/>
      </a:lt1>
      <a:dk2>
        <a:srgbClr val="005640"/>
      </a:dk2>
      <a:lt2>
        <a:srgbClr val="91D754"/>
      </a:lt2>
      <a:accent1>
        <a:srgbClr val="005640"/>
      </a:accent1>
      <a:accent2>
        <a:srgbClr val="91D754"/>
      </a:accent2>
      <a:accent3>
        <a:srgbClr val="E33E36"/>
      </a:accent3>
      <a:accent4>
        <a:srgbClr val="00A7CC"/>
      </a:accent4>
      <a:accent5>
        <a:srgbClr val="FBDE4A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2_BEL">
  <a:themeElements>
    <a:clrScheme name="BEL PPT">
      <a:dk1>
        <a:sysClr val="windowText" lastClr="000000"/>
      </a:dk1>
      <a:lt1>
        <a:sysClr val="window" lastClr="FFFFFF"/>
      </a:lt1>
      <a:dk2>
        <a:srgbClr val="005640"/>
      </a:dk2>
      <a:lt2>
        <a:srgbClr val="91D754"/>
      </a:lt2>
      <a:accent1>
        <a:srgbClr val="005640"/>
      </a:accent1>
      <a:accent2>
        <a:srgbClr val="91D754"/>
      </a:accent2>
      <a:accent3>
        <a:srgbClr val="E33E36"/>
      </a:accent3>
      <a:accent4>
        <a:srgbClr val="00A7CC"/>
      </a:accent4>
      <a:accent5>
        <a:srgbClr val="FBDE4A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spDef>
  </a:objectDefaults>
  <a:extraClrSchemeLst/>
</a:theme>
</file>

<file path=ppt/theme/theme4.xml><?xml version="1.0" encoding="utf-8"?>
<a:theme xmlns:a="http://schemas.openxmlformats.org/drawingml/2006/main" name="3_BEL">
  <a:themeElements>
    <a:clrScheme name="BEL PPT">
      <a:dk1>
        <a:sysClr val="windowText" lastClr="000000"/>
      </a:dk1>
      <a:lt1>
        <a:sysClr val="window" lastClr="FFFFFF"/>
      </a:lt1>
      <a:dk2>
        <a:srgbClr val="005640"/>
      </a:dk2>
      <a:lt2>
        <a:srgbClr val="91D754"/>
      </a:lt2>
      <a:accent1>
        <a:srgbClr val="005640"/>
      </a:accent1>
      <a:accent2>
        <a:srgbClr val="91D754"/>
      </a:accent2>
      <a:accent3>
        <a:srgbClr val="E33E36"/>
      </a:accent3>
      <a:accent4>
        <a:srgbClr val="00A7CC"/>
      </a:accent4>
      <a:accent5>
        <a:srgbClr val="FBDE4A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sp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970EECC3B314EA68ECB13D9820A3E" ma:contentTypeVersion="16" ma:contentTypeDescription="Create a new document." ma:contentTypeScope="" ma:versionID="9edc827584b2cfab9ae090d4802f7be0">
  <xsd:schema xmlns:xsd="http://www.w3.org/2001/XMLSchema" xmlns:xs="http://www.w3.org/2001/XMLSchema" xmlns:p="http://schemas.microsoft.com/office/2006/metadata/properties" xmlns:ns2="6307b6d9-2faa-4a8d-93d8-24f0077ee923" xmlns:ns3="edba7c2c-a449-4a04-b419-cc5d4ef9c02e" targetNamespace="http://schemas.microsoft.com/office/2006/metadata/properties" ma:root="true" ma:fieldsID="65637fec524fc71fec39101ce3aadef3" ns2:_="" ns3:_="">
    <xsd:import namespace="6307b6d9-2faa-4a8d-93d8-24f0077ee923"/>
    <xsd:import namespace="edba7c2c-a449-4a04-b419-cc5d4ef9c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7b6d9-2faa-4a8d-93d8-24f0077ee9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23b3d12-b6fe-4d58-a025-b9d27433c5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a7c2c-a449-4a04-b419-cc5d4ef9c02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c3d5b9-aa70-494f-9d71-28d8b4172d52}" ma:internalName="TaxCatchAll" ma:showField="CatchAllData" ma:web="edba7c2c-a449-4a04-b419-cc5d4ef9c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ba7c2c-a449-4a04-b419-cc5d4ef9c02e">
      <UserInfo>
        <DisplayName>Charlotte ROBILLARD</DisplayName>
        <AccountId>21</AccountId>
        <AccountType/>
      </UserInfo>
    </SharedWithUsers>
    <lcf76f155ced4ddcb4097134ff3c332f xmlns="6307b6d9-2faa-4a8d-93d8-24f0077ee923">
      <Terms xmlns="http://schemas.microsoft.com/office/infopath/2007/PartnerControls"/>
    </lcf76f155ced4ddcb4097134ff3c332f>
    <TaxCatchAll xmlns="edba7c2c-a449-4a04-b419-cc5d4ef9c0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97D9C7-8FAB-40F2-AEB1-AE72A551F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7b6d9-2faa-4a8d-93d8-24f0077ee923"/>
    <ds:schemaRef ds:uri="edba7c2c-a449-4a04-b419-cc5d4ef9c0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6F4F4D-EE56-4308-ACC1-F0F7BD798295}">
  <ds:schemaRefs>
    <ds:schemaRef ds:uri="http://purl.org/dc/terms/"/>
    <ds:schemaRef ds:uri="b3c3b0fe-c64c-42e1-8c39-839df3ffff89"/>
    <ds:schemaRef ds:uri="http://purl.org/dc/dcmitype/"/>
    <ds:schemaRef ds:uri="http://schemas.microsoft.com/office/2006/documentManagement/types"/>
    <ds:schemaRef ds:uri="http://purl.org/dc/elements/1.1/"/>
    <ds:schemaRef ds:uri="ea55f1d1-0fc4-4461-a389-bdde9a2f461d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dba7c2c-a449-4a04-b419-cc5d4ef9c02e"/>
    <ds:schemaRef ds:uri="6307b6d9-2faa-4a8d-93d8-24f0077ee923"/>
  </ds:schemaRefs>
</ds:datastoreItem>
</file>

<file path=customXml/itemProps3.xml><?xml version="1.0" encoding="utf-8"?>
<ds:datastoreItem xmlns:ds="http://schemas.openxmlformats.org/officeDocument/2006/customXml" ds:itemID="{D9DD1286-696F-458B-8D22-D49EAD046D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</Template>
  <TotalTime>0</TotalTime>
  <Words>912</Words>
  <Application>Microsoft Office PowerPoint</Application>
  <PresentationFormat>On-screen Show (16:9)</PresentationFormat>
  <Paragraphs>201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Poppins</vt:lpstr>
      <vt:lpstr>BEL</vt:lpstr>
      <vt:lpstr>1_BEL</vt:lpstr>
      <vt:lpstr>2_BEL</vt:lpstr>
      <vt:lpstr>3_BEL</vt:lpstr>
      <vt:lpstr>PowerPoint Presentation</vt:lpstr>
      <vt:lpstr>Boyan Neytchev, Directeur Général de BEL D/A/CH &amp; CEE</vt:lpstr>
      <vt:lpstr>PowerPoint Presentation</vt:lpstr>
      <vt:lpstr>PowerPoint Presentation</vt:lpstr>
      <vt:lpstr>DES MARQUES ET ACTIVITÉS COMPLÉMENTAIRES</vt:lpstr>
      <vt:lpstr>LE GROUPE BEL AUJOURD’HUI</vt:lpstr>
      <vt:lpstr>PowerPoint Presentation</vt:lpstr>
      <vt:lpstr>NOTRE MODÈLE DE CROISSANCE</vt:lpstr>
      <vt:lpstr>PowerPoint Presentation</vt:lpstr>
      <vt:lpstr>UNE ENTREPRISE FAMILIALE DE 5 GENERATIONS ET &gt; 150 ANS</vt:lpstr>
      <vt:lpstr>LA PORTION, AU CŒUR DE NOTRE IDENTITÉ</vt:lpstr>
      <vt:lpstr>UNE FORTE EMPREINTE INDUSTRIELLE</vt:lpstr>
      <vt:lpstr>PowerPoint Presentation</vt:lpstr>
      <vt:lpstr>PowerPoint Presentation</vt:lpstr>
      <vt:lpstr>UNE AMBITION PARTAGÉE PAR TOUS NOS SALARIÉS  Les 12 000 collaborateurs du Groupe Bel sont indispensables à l’accomplissement de sa mission.  Bel œuvre à créer pour eux un environnement de travail sécurisé, épanouissant et motivant, tout en réfléchissant à l’évolution de son modèle social.</vt:lpstr>
      <vt:lpstr>UNE DÉMARCHE DE PROGRÈS COLLECTIVE POUR RÉPONDRE À 5 DÉFIS CLÉS </vt:lpstr>
      <vt:lpstr>PowerPoint Presentation</vt:lpstr>
      <vt:lpstr>PowerPoint Presentation</vt:lpstr>
      <vt:lpstr>PowerPoint Presentation</vt:lpstr>
      <vt:lpstr>PowerPoint Presentation</vt:lpstr>
    </vt:vector>
  </TitlesOfParts>
  <Manager>BEL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subject>BEL</dc:subject>
  <dc:creator>Julie Legrand</dc:creator>
  <cp:lastModifiedBy>Boyan NEYTCHEV</cp:lastModifiedBy>
  <cp:revision>83</cp:revision>
  <cp:lastPrinted>2020-07-10T10:06:24Z</cp:lastPrinted>
  <dcterms:created xsi:type="dcterms:W3CDTF">2019-09-30T12:04:42Z</dcterms:created>
  <dcterms:modified xsi:type="dcterms:W3CDTF">2022-11-10T07:33:53Z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0x010100761970EECC3B314EA68ECB13D9820A3E</vt:lpwstr>
  </property>
  <property fmtid="{D5CDD505-2E9C-101B-9397-08002B2CF9AE}" pid="3" name="FreeTag20">
    <vt:lpwstr>87;#présentation|2c4a676e-90d2-4f04-9e13-c6a919f781c9;#19;#groupe|310c8033-a65a-43ea-b94b-a9008f3d3e7a;#14;#Bel|c267a3b3-2fa7-4ed6-97c7-681fd63b29b8;#23;#corporate|53a73f58-e866-483b-a18c-0a434a363640</vt:lpwstr>
  </property>
  <property fmtid="{D5CDD505-2E9C-101B-9397-08002B2CF9AE}" pid="4" name="Rubriques">
    <vt:lpwstr/>
  </property>
  <property fmtid="{D5CDD505-2E9C-101B-9397-08002B2CF9AE}" pid="5" name="FreeTag2">
    <vt:lpwstr/>
  </property>
  <property fmtid="{D5CDD505-2E9C-101B-9397-08002B2CF9AE}" pid="6" name="Pays">
    <vt:lpwstr>2;#Group|34cd80c4-dfd5-420d-849b-b71dff989123</vt:lpwstr>
  </property>
  <property fmtid="{D5CDD505-2E9C-101B-9397-08002B2CF9AE}" pid="7" name="DocumentCategories">
    <vt:lpwstr/>
  </property>
  <property fmtid="{D5CDD505-2E9C-101B-9397-08002B2CF9AE}" pid="8" name="gbb60eb7acea40d1b2fa86f7a445a9f2">
    <vt:lpwstr/>
  </property>
  <property fmtid="{D5CDD505-2E9C-101B-9397-08002B2CF9AE}" pid="9" name="MediaServiceImageTags">
    <vt:lpwstr/>
  </property>
</Properties>
</file>